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3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0E8983-F9C9-4DA0-A698-8265A69E6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6633AD-095C-485A-A5A1-31F6B8A33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E3EF11-6BEB-445E-AEE3-8377DEAA4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1D6DE5-26AC-40F4-B36C-4A6A5F848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5492B6-2B05-4898-9035-C3315C270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73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24DE85-4BF3-4573-965E-661BEDB88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FA1B02D-E9E8-4D76-998B-BCDB97124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C0FF66-CC5C-46DD-95F0-2824FEF0A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A181FE-0BFD-4E8F-90A3-05A78EA7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B21AEF-52A3-46FE-B019-7E0BA837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78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5D862B8-6CC2-40C1-BE4D-FA03885785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347229-6CAC-46B4-BDFA-9E24F406D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E0288F-A209-4B30-8555-A6236093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C557EC-5D9D-4841-88F5-6883A6C27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78BD83-3BB4-4E41-8118-252D4FCA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47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2154EC-3784-405B-8B40-66FFC45B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F0BB97-4CA9-4C05-B27F-BCEC38592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661B12-D20D-48C2-843E-43F30DB4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B611AC-AB07-46C3-AED6-11EF7E9F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02B9A8-B680-44AE-8F79-B0892840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41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0731C-87D7-47C4-AA7B-8315EE39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1B36D9-28B7-4707-A28B-092DA1E17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7530EA-F055-4FB7-92A7-20277D31A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180C4B-36C0-4ED2-B262-70A74801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FC6F99-0E67-4069-864B-D33F0ABBB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80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5FA59-4E8B-4164-86D8-AC651261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2124BA-4999-4478-824A-62B08B81AD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48009E-6E6D-4B86-A8F0-B50E48072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67465C-93FF-4A09-8DB6-34ADB30BD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E9F151-6904-40F5-9B13-7550FA98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F5193F-DF20-4287-A131-E6243AB9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17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AD232-37F2-4923-AB62-99D0D4CC2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34E69F-77E7-499C-A7C4-84DA1891A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1223E3-3D60-44B1-9BC2-F3CFCA161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5D8067-416F-4B11-A883-1FB6332DC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4B17855-1D25-4542-8F51-6B869AE40D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17FA715-6827-410A-B610-8FFCBCC1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B17E77F-3E6A-4E71-98F5-93C82945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AFFEE4E-78D3-4BE6-BF07-091AC3009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4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C0207-324C-422E-AB2C-5AEE8A0B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9218AE1-23CA-4BAF-97FE-020B226C6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372D5E-F867-4465-8651-178F25423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E6B774-4E19-4908-9A58-FE616760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22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A7276B-A840-442D-88EF-4AD3EF971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8271415-62BC-4464-912C-16ED99531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8DF829-2341-45CD-ACC0-41E56DD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55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BDDC51-9625-4748-8BA0-E3945ACFD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596114-E651-4D73-BDDE-BE5113A55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551F75-DB5F-49A2-B1FF-F18503253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1437BE-2E9F-4D79-B314-E342D5AE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DA3122-2632-4483-902E-698590C5C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78413C-5073-44C9-9370-B90F2C7A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95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9A015D-E029-4527-9141-C44D56F03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F63E656-CFA4-40A4-BA12-92A85E9B7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D2C0B2-2F10-4DF8-87DC-98E18818D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C2300A-F883-4ED7-9492-91ADBDC46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B81A21-F705-4F9C-BF51-EC85D1C92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209EE3-FFCC-470B-B1D2-FA459BB89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404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8E23F-6C64-490F-9D03-3D9F03143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8AD0BA-0DD8-422D-A58D-37A01E9BE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260D11-E7A7-4AEE-A678-85FA55D51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76562-BB6B-4B6E-A125-AA5CA636431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A1A14C-AA58-498C-974B-775264B75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85569A-F187-46EB-9CB4-7C0B28A93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DE929-DB61-4634-A019-030FD99656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43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12"/>
          <p:cNvSpPr>
            <a:spLocks noChangeShapeType="1"/>
          </p:cNvSpPr>
          <p:nvPr/>
        </p:nvSpPr>
        <p:spPr bwMode="auto">
          <a:xfrm flipV="1">
            <a:off x="1035661" y="2170339"/>
            <a:ext cx="7164161" cy="283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9699" name="Line 13"/>
          <p:cNvSpPr>
            <a:spLocks noChangeShapeType="1"/>
          </p:cNvSpPr>
          <p:nvPr/>
        </p:nvSpPr>
        <p:spPr bwMode="auto">
          <a:xfrm flipV="1">
            <a:off x="1035661" y="2530928"/>
            <a:ext cx="6480402" cy="45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6095250" y="1162277"/>
            <a:ext cx="652009" cy="24481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054" name="Text Box 17"/>
          <p:cNvSpPr txBox="1">
            <a:spLocks noChangeArrowheads="1"/>
          </p:cNvSpPr>
          <p:nvPr/>
        </p:nvSpPr>
        <p:spPr bwMode="auto">
          <a:xfrm>
            <a:off x="6077109" y="1201888"/>
            <a:ext cx="706438" cy="230832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пожарный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гарнизон</a:t>
            </a:r>
          </a:p>
        </p:txBody>
      </p:sp>
      <p:sp>
        <p:nvSpPr>
          <p:cNvPr id="29702" name="Line 18"/>
          <p:cNvSpPr>
            <a:spLocks noChangeShapeType="1"/>
          </p:cNvSpPr>
          <p:nvPr/>
        </p:nvSpPr>
        <p:spPr bwMode="auto">
          <a:xfrm>
            <a:off x="6095250" y="1450295"/>
            <a:ext cx="65200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056" name="Text Box 19"/>
          <p:cNvSpPr txBox="1">
            <a:spLocks noChangeArrowheads="1"/>
          </p:cNvSpPr>
          <p:nvPr/>
        </p:nvSpPr>
        <p:spPr bwMode="auto">
          <a:xfrm>
            <a:off x="4338794" y="2026331"/>
            <a:ext cx="703036" cy="9233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Район ЧС</a:t>
            </a:r>
          </a:p>
        </p:txBody>
      </p:sp>
      <p:pic>
        <p:nvPicPr>
          <p:cNvPr id="29704" name="Picture 33" descr="Радиостанция-подвиж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4036" y="2950482"/>
            <a:ext cx="148545" cy="1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Rectangle 45"/>
          <p:cNvSpPr>
            <a:spLocks noChangeArrowheads="1"/>
          </p:cNvSpPr>
          <p:nvPr/>
        </p:nvSpPr>
        <p:spPr bwMode="auto">
          <a:xfrm>
            <a:off x="6786946" y="1162277"/>
            <a:ext cx="504599" cy="2444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059" name="Text Box 46"/>
          <p:cNvSpPr txBox="1">
            <a:spLocks noChangeArrowheads="1"/>
          </p:cNvSpPr>
          <p:nvPr/>
        </p:nvSpPr>
        <p:spPr bwMode="auto">
          <a:xfrm>
            <a:off x="6715509" y="1233714"/>
            <a:ext cx="705304" cy="9233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ЕДДС</a:t>
            </a:r>
          </a:p>
        </p:txBody>
      </p:sp>
      <p:sp>
        <p:nvSpPr>
          <p:cNvPr id="29707" name="Line 47"/>
          <p:cNvSpPr>
            <a:spLocks noChangeShapeType="1"/>
          </p:cNvSpPr>
          <p:nvPr/>
        </p:nvSpPr>
        <p:spPr bwMode="auto">
          <a:xfrm>
            <a:off x="6793750" y="1450295"/>
            <a:ext cx="500063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061" name="Rectangle 48"/>
          <p:cNvSpPr>
            <a:spLocks noChangeArrowheads="1"/>
          </p:cNvSpPr>
          <p:nvPr/>
        </p:nvSpPr>
        <p:spPr bwMode="auto">
          <a:xfrm>
            <a:off x="5385410" y="3888241"/>
            <a:ext cx="635000" cy="15943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062" name="Text Box 49"/>
          <p:cNvSpPr txBox="1">
            <a:spLocks noChangeArrowheads="1"/>
          </p:cNvSpPr>
          <p:nvPr/>
        </p:nvSpPr>
        <p:spPr bwMode="auto">
          <a:xfrm>
            <a:off x="5275420" y="3971017"/>
            <a:ext cx="744991" cy="145040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ДДС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 объекта</a:t>
            </a:r>
          </a:p>
        </p:txBody>
      </p:sp>
      <p:sp>
        <p:nvSpPr>
          <p:cNvPr id="29710" name="Line 50"/>
          <p:cNvSpPr>
            <a:spLocks noChangeShapeType="1"/>
          </p:cNvSpPr>
          <p:nvPr/>
        </p:nvSpPr>
        <p:spPr bwMode="auto">
          <a:xfrm>
            <a:off x="5372937" y="4172857"/>
            <a:ext cx="64747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064" name="Rectangle 54"/>
          <p:cNvSpPr>
            <a:spLocks noChangeArrowheads="1"/>
          </p:cNvSpPr>
          <p:nvPr/>
        </p:nvSpPr>
        <p:spPr bwMode="auto">
          <a:xfrm>
            <a:off x="7939017" y="1162277"/>
            <a:ext cx="531813" cy="24481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065" name="Text Box 55"/>
          <p:cNvSpPr txBox="1">
            <a:spLocks noChangeArrowheads="1"/>
          </p:cNvSpPr>
          <p:nvPr/>
        </p:nvSpPr>
        <p:spPr bwMode="auto">
          <a:xfrm>
            <a:off x="7895291" y="1229173"/>
            <a:ext cx="614589" cy="9233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КЧС района</a:t>
            </a:r>
          </a:p>
        </p:txBody>
      </p:sp>
      <p:sp>
        <p:nvSpPr>
          <p:cNvPr id="29713" name="Line 56"/>
          <p:cNvSpPr>
            <a:spLocks noChangeShapeType="1"/>
          </p:cNvSpPr>
          <p:nvPr/>
        </p:nvSpPr>
        <p:spPr bwMode="auto">
          <a:xfrm>
            <a:off x="7939017" y="1448027"/>
            <a:ext cx="531813" cy="22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pic>
        <p:nvPicPr>
          <p:cNvPr id="29714" name="Picture 58" descr="Радиостанция-подвиж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1625" y="3304268"/>
            <a:ext cx="150813" cy="1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8" name="Text Box 63"/>
          <p:cNvSpPr txBox="1">
            <a:spLocks noChangeArrowheads="1"/>
          </p:cNvSpPr>
          <p:nvPr/>
        </p:nvSpPr>
        <p:spPr bwMode="auto">
          <a:xfrm>
            <a:off x="3402170" y="4257901"/>
            <a:ext cx="137205" cy="118260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2069" name="Text Box 78"/>
          <p:cNvSpPr txBox="1">
            <a:spLocks noChangeArrowheads="1"/>
          </p:cNvSpPr>
          <p:nvPr/>
        </p:nvSpPr>
        <p:spPr bwMode="auto">
          <a:xfrm>
            <a:off x="7472973" y="3466420"/>
            <a:ext cx="339044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УКВ</a:t>
            </a:r>
          </a:p>
        </p:txBody>
      </p:sp>
      <p:grpSp>
        <p:nvGrpSpPr>
          <p:cNvPr id="29717" name="Group 697"/>
          <p:cNvGrpSpPr>
            <a:grpSpLocks/>
          </p:cNvGrpSpPr>
          <p:nvPr/>
        </p:nvGrpSpPr>
        <p:grpSpPr bwMode="auto">
          <a:xfrm>
            <a:off x="6958169" y="2166938"/>
            <a:ext cx="189366" cy="291419"/>
            <a:chOff x="2718" y="1102"/>
            <a:chExt cx="119" cy="183"/>
          </a:xfrm>
        </p:grpSpPr>
        <p:sp>
          <p:nvSpPr>
            <p:cNvPr id="30056" name="Line 86"/>
            <p:cNvSpPr>
              <a:spLocks noChangeShapeType="1"/>
            </p:cNvSpPr>
            <p:nvPr/>
          </p:nvSpPr>
          <p:spPr bwMode="auto">
            <a:xfrm>
              <a:off x="2718" y="110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57" name="Line 87"/>
            <p:cNvSpPr>
              <a:spLocks noChangeShapeType="1"/>
            </p:cNvSpPr>
            <p:nvPr/>
          </p:nvSpPr>
          <p:spPr bwMode="auto">
            <a:xfrm flipH="1">
              <a:off x="2718" y="1155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58" name="Line 88"/>
            <p:cNvSpPr>
              <a:spLocks noChangeShapeType="1"/>
            </p:cNvSpPr>
            <p:nvPr/>
          </p:nvSpPr>
          <p:spPr bwMode="auto">
            <a:xfrm flipH="1">
              <a:off x="2718" y="1231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0059" name="Picture 89" descr="Телефон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61" y="1111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60" name="Picture 90" descr="Факс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61" y="1198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718" name="Group 696"/>
          <p:cNvGrpSpPr>
            <a:grpSpLocks/>
          </p:cNvGrpSpPr>
          <p:nvPr/>
        </p:nvGrpSpPr>
        <p:grpSpPr bwMode="auto">
          <a:xfrm>
            <a:off x="6333375" y="2173741"/>
            <a:ext cx="188232" cy="290286"/>
            <a:chOff x="3215" y="1102"/>
            <a:chExt cx="119" cy="183"/>
          </a:xfrm>
        </p:grpSpPr>
        <p:sp>
          <p:nvSpPr>
            <p:cNvPr id="30051" name="Line 92"/>
            <p:cNvSpPr>
              <a:spLocks noChangeShapeType="1"/>
            </p:cNvSpPr>
            <p:nvPr/>
          </p:nvSpPr>
          <p:spPr bwMode="auto">
            <a:xfrm>
              <a:off x="3215" y="110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52" name="Line 93"/>
            <p:cNvSpPr>
              <a:spLocks noChangeShapeType="1"/>
            </p:cNvSpPr>
            <p:nvPr/>
          </p:nvSpPr>
          <p:spPr bwMode="auto">
            <a:xfrm flipH="1">
              <a:off x="3215" y="1155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53" name="Line 94"/>
            <p:cNvSpPr>
              <a:spLocks noChangeShapeType="1"/>
            </p:cNvSpPr>
            <p:nvPr/>
          </p:nvSpPr>
          <p:spPr bwMode="auto">
            <a:xfrm flipH="1">
              <a:off x="3215" y="1231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0054" name="Picture 95" descr="Телефон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58" y="1111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55" name="Picture 96" descr="Факс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58" y="1198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72" name="Rectangle 116"/>
          <p:cNvSpPr>
            <a:spLocks noChangeArrowheads="1"/>
          </p:cNvSpPr>
          <p:nvPr/>
        </p:nvSpPr>
        <p:spPr bwMode="auto">
          <a:xfrm>
            <a:off x="7394732" y="3895044"/>
            <a:ext cx="530679" cy="158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073" name="Text Box 117"/>
          <p:cNvSpPr txBox="1">
            <a:spLocks noChangeArrowheads="1"/>
          </p:cNvSpPr>
          <p:nvPr/>
        </p:nvSpPr>
        <p:spPr bwMode="auto">
          <a:xfrm>
            <a:off x="7317625" y="4038887"/>
            <a:ext cx="700768" cy="52707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ГОЧС района</a:t>
            </a:r>
          </a:p>
        </p:txBody>
      </p:sp>
      <p:sp>
        <p:nvSpPr>
          <p:cNvPr id="29721" name="Line 118"/>
          <p:cNvSpPr>
            <a:spLocks noChangeShapeType="1"/>
          </p:cNvSpPr>
          <p:nvPr/>
        </p:nvSpPr>
        <p:spPr bwMode="auto">
          <a:xfrm>
            <a:off x="7394732" y="4166053"/>
            <a:ext cx="53067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grpSp>
        <p:nvGrpSpPr>
          <p:cNvPr id="29722" name="Group 692"/>
          <p:cNvGrpSpPr>
            <a:grpSpLocks/>
          </p:cNvGrpSpPr>
          <p:nvPr/>
        </p:nvGrpSpPr>
        <p:grpSpPr bwMode="auto">
          <a:xfrm>
            <a:off x="5663223" y="4474482"/>
            <a:ext cx="191634" cy="302759"/>
            <a:chOff x="3652" y="3682"/>
            <a:chExt cx="121" cy="191"/>
          </a:xfrm>
        </p:grpSpPr>
        <p:sp>
          <p:nvSpPr>
            <p:cNvPr id="30046" name="Line 142"/>
            <p:cNvSpPr>
              <a:spLocks noChangeShapeType="1"/>
            </p:cNvSpPr>
            <p:nvPr/>
          </p:nvSpPr>
          <p:spPr bwMode="auto">
            <a:xfrm flipH="1">
              <a:off x="3652" y="3682"/>
              <a:ext cx="2" cy="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47" name="Line 143"/>
            <p:cNvSpPr>
              <a:spLocks noChangeShapeType="1"/>
            </p:cNvSpPr>
            <p:nvPr/>
          </p:nvSpPr>
          <p:spPr bwMode="auto">
            <a:xfrm flipH="1">
              <a:off x="3654" y="3828"/>
              <a:ext cx="4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0048" name="Picture 144" descr="Телефон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696" y="3708"/>
              <a:ext cx="48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49" name="Picture 145" descr="Факс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696" y="3786"/>
              <a:ext cx="7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050" name="Line 146"/>
            <p:cNvSpPr>
              <a:spLocks noChangeShapeType="1"/>
            </p:cNvSpPr>
            <p:nvPr/>
          </p:nvSpPr>
          <p:spPr bwMode="auto">
            <a:xfrm flipH="1">
              <a:off x="3656" y="3756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sp>
        <p:nvSpPr>
          <p:cNvPr id="29723" name="Line 152"/>
          <p:cNvSpPr>
            <a:spLocks noChangeShapeType="1"/>
          </p:cNvSpPr>
          <p:nvPr/>
        </p:nvSpPr>
        <p:spPr bwMode="auto">
          <a:xfrm flipH="1" flipV="1">
            <a:off x="5334384" y="2170339"/>
            <a:ext cx="12473" cy="230414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ru-RU" sz="1286"/>
          </a:p>
        </p:txBody>
      </p:sp>
      <p:sp>
        <p:nvSpPr>
          <p:cNvPr id="29724" name="Line 168"/>
          <p:cNvSpPr>
            <a:spLocks noChangeShapeType="1"/>
          </p:cNvSpPr>
          <p:nvPr/>
        </p:nvSpPr>
        <p:spPr bwMode="auto">
          <a:xfrm>
            <a:off x="7366000" y="-5500688"/>
            <a:ext cx="53067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pic>
        <p:nvPicPr>
          <p:cNvPr id="29725" name="Picture 187" descr="Радиостанция-подвиж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5375" y="3312205"/>
            <a:ext cx="148545" cy="1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9" name="Text Box 188"/>
          <p:cNvSpPr txBox="1">
            <a:spLocks noChangeArrowheads="1"/>
          </p:cNvSpPr>
          <p:nvPr/>
        </p:nvSpPr>
        <p:spPr bwMode="auto">
          <a:xfrm>
            <a:off x="6210910" y="3111500"/>
            <a:ext cx="408214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КВ</a:t>
            </a:r>
          </a:p>
        </p:txBody>
      </p:sp>
      <p:sp>
        <p:nvSpPr>
          <p:cNvPr id="29727" name="Line 189"/>
          <p:cNvSpPr>
            <a:spLocks noChangeShapeType="1"/>
          </p:cNvSpPr>
          <p:nvPr/>
        </p:nvSpPr>
        <p:spPr bwMode="auto">
          <a:xfrm flipH="1" flipV="1">
            <a:off x="2667380" y="3103562"/>
            <a:ext cx="4983617" cy="22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081" name="Text Box 190"/>
          <p:cNvSpPr txBox="1">
            <a:spLocks noChangeArrowheads="1"/>
          </p:cNvSpPr>
          <p:nvPr/>
        </p:nvSpPr>
        <p:spPr bwMode="auto">
          <a:xfrm>
            <a:off x="3834196" y="2999241"/>
            <a:ext cx="884464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КВ р/с НГУ</a:t>
            </a:r>
          </a:p>
        </p:txBody>
      </p:sp>
      <p:sp>
        <p:nvSpPr>
          <p:cNvPr id="2088" name="Text Box 197"/>
          <p:cNvSpPr txBox="1">
            <a:spLocks noChangeArrowheads="1"/>
          </p:cNvSpPr>
          <p:nvPr/>
        </p:nvSpPr>
        <p:spPr bwMode="auto">
          <a:xfrm>
            <a:off x="1523250" y="2423205"/>
            <a:ext cx="542018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 dirty="0">
                <a:solidFill>
                  <a:srgbClr val="000000"/>
                </a:solidFill>
                <a:latin typeface="Times New Roman" panose="02020603050405020304" pitchFamily="18" charset="0"/>
              </a:rPr>
              <a:t>ЕВЦСС</a:t>
            </a:r>
            <a:r>
              <a:rPr lang="en-US" sz="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400" dirty="0">
                <a:solidFill>
                  <a:srgbClr val="000000"/>
                </a:solidFill>
                <a:latin typeface="Times New Roman" panose="02020603050405020304" pitchFamily="18" charset="0"/>
              </a:rPr>
              <a:t>МЧС</a:t>
            </a:r>
          </a:p>
        </p:txBody>
      </p:sp>
      <p:sp>
        <p:nvSpPr>
          <p:cNvPr id="29736" name="Line 198"/>
          <p:cNvSpPr>
            <a:spLocks noChangeShapeType="1"/>
          </p:cNvSpPr>
          <p:nvPr/>
        </p:nvSpPr>
        <p:spPr bwMode="auto">
          <a:xfrm flipV="1">
            <a:off x="1111634" y="3643312"/>
            <a:ext cx="161471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090" name="Rectangle 199"/>
          <p:cNvSpPr>
            <a:spLocks noChangeArrowheads="1"/>
          </p:cNvSpPr>
          <p:nvPr/>
        </p:nvSpPr>
        <p:spPr bwMode="auto">
          <a:xfrm>
            <a:off x="706822" y="1448026"/>
            <a:ext cx="747259" cy="26080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091" name="Text Box 200"/>
          <p:cNvSpPr txBox="1">
            <a:spLocks noChangeArrowheads="1"/>
          </p:cNvSpPr>
          <p:nvPr/>
        </p:nvSpPr>
        <p:spPr bwMode="auto">
          <a:xfrm>
            <a:off x="720050" y="1468605"/>
            <a:ext cx="703036" cy="184666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ГУ ЦУКС МЧС России</a:t>
            </a:r>
          </a:p>
        </p:txBody>
      </p:sp>
      <p:sp>
        <p:nvSpPr>
          <p:cNvPr id="29739" name="Line 201"/>
          <p:cNvSpPr>
            <a:spLocks noChangeShapeType="1"/>
          </p:cNvSpPr>
          <p:nvPr/>
        </p:nvSpPr>
        <p:spPr bwMode="auto">
          <a:xfrm>
            <a:off x="706822" y="1646464"/>
            <a:ext cx="7472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9740" name="Line 202"/>
          <p:cNvSpPr>
            <a:spLocks noChangeShapeType="1"/>
          </p:cNvSpPr>
          <p:nvPr/>
        </p:nvSpPr>
        <p:spPr bwMode="auto">
          <a:xfrm>
            <a:off x="706822" y="1844902"/>
            <a:ext cx="7472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094" name="Text Box 203"/>
          <p:cNvSpPr txBox="1">
            <a:spLocks noChangeArrowheads="1"/>
          </p:cNvSpPr>
          <p:nvPr/>
        </p:nvSpPr>
        <p:spPr bwMode="auto">
          <a:xfrm>
            <a:off x="715893" y="1665741"/>
            <a:ext cx="706438" cy="9233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Фотон</a:t>
            </a:r>
          </a:p>
        </p:txBody>
      </p:sp>
      <p:pic>
        <p:nvPicPr>
          <p:cNvPr id="29742" name="Picture 204" descr="Громкоговорящая-связь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17518" y="3253241"/>
            <a:ext cx="66902" cy="17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43" name="Picture 205" descr="Телеграф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75563" y="3605892"/>
            <a:ext cx="136071" cy="69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744" name="Group 691"/>
          <p:cNvGrpSpPr>
            <a:grpSpLocks/>
          </p:cNvGrpSpPr>
          <p:nvPr/>
        </p:nvGrpSpPr>
        <p:grpSpPr bwMode="auto">
          <a:xfrm>
            <a:off x="925669" y="2127249"/>
            <a:ext cx="189366" cy="277813"/>
            <a:chOff x="458" y="1226"/>
            <a:chExt cx="119" cy="175"/>
          </a:xfrm>
        </p:grpSpPr>
        <p:pic>
          <p:nvPicPr>
            <p:cNvPr id="30042" name="Picture 207" descr="Телефон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88" y="1226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43" name="Picture 208" descr="Факс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58" y="1314"/>
              <a:ext cx="7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044" name="Line 209"/>
            <p:cNvSpPr>
              <a:spLocks noChangeShapeType="1"/>
            </p:cNvSpPr>
            <p:nvPr/>
          </p:nvSpPr>
          <p:spPr bwMode="auto">
            <a:xfrm>
              <a:off x="577" y="1271"/>
              <a:ext cx="0" cy="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45" name="Line 210"/>
            <p:cNvSpPr>
              <a:spLocks noChangeShapeType="1"/>
            </p:cNvSpPr>
            <p:nvPr/>
          </p:nvSpPr>
          <p:spPr bwMode="auto">
            <a:xfrm flipH="1">
              <a:off x="535" y="1358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grpSp>
        <p:nvGrpSpPr>
          <p:cNvPr id="29745" name="Group 690"/>
          <p:cNvGrpSpPr>
            <a:grpSpLocks/>
          </p:cNvGrpSpPr>
          <p:nvPr/>
        </p:nvGrpSpPr>
        <p:grpSpPr bwMode="auto">
          <a:xfrm>
            <a:off x="912062" y="2464027"/>
            <a:ext cx="202973" cy="333375"/>
            <a:chOff x="449" y="1438"/>
            <a:chExt cx="128" cy="210"/>
          </a:xfrm>
        </p:grpSpPr>
        <p:pic>
          <p:nvPicPr>
            <p:cNvPr id="30036" name="Picture 212" descr="Видеотелефонная-связь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449" y="1591"/>
              <a:ext cx="86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37" name="Picture 213" descr="Передача-данных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453" y="1529"/>
              <a:ext cx="84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038" name="Line 214"/>
            <p:cNvSpPr>
              <a:spLocks noChangeShapeType="1"/>
            </p:cNvSpPr>
            <p:nvPr/>
          </p:nvSpPr>
          <p:spPr bwMode="auto">
            <a:xfrm flipH="1">
              <a:off x="535" y="156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39" name="Line 215"/>
            <p:cNvSpPr>
              <a:spLocks noChangeShapeType="1"/>
            </p:cNvSpPr>
            <p:nvPr/>
          </p:nvSpPr>
          <p:spPr bwMode="auto">
            <a:xfrm>
              <a:off x="577" y="1484"/>
              <a:ext cx="0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40" name="Line 216"/>
            <p:cNvSpPr>
              <a:spLocks noChangeShapeType="1"/>
            </p:cNvSpPr>
            <p:nvPr/>
          </p:nvSpPr>
          <p:spPr bwMode="auto">
            <a:xfrm flipH="1">
              <a:off x="535" y="162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0041" name="Picture 217" descr="Телефон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89" y="1438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99" name="Text Box 218"/>
          <p:cNvSpPr txBox="1">
            <a:spLocks noChangeArrowheads="1"/>
          </p:cNvSpPr>
          <p:nvPr/>
        </p:nvSpPr>
        <p:spPr bwMode="auto">
          <a:xfrm>
            <a:off x="1555000" y="2077357"/>
            <a:ext cx="341313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МГТС</a:t>
            </a:r>
          </a:p>
        </p:txBody>
      </p:sp>
      <p:sp>
        <p:nvSpPr>
          <p:cNvPr id="2100" name="Text Box 219"/>
          <p:cNvSpPr txBox="1">
            <a:spLocks noChangeArrowheads="1"/>
          </p:cNvSpPr>
          <p:nvPr/>
        </p:nvSpPr>
        <p:spPr bwMode="auto">
          <a:xfrm>
            <a:off x="922268" y="3667125"/>
            <a:ext cx="235857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АТА</a:t>
            </a:r>
          </a:p>
        </p:txBody>
      </p:sp>
      <p:sp>
        <p:nvSpPr>
          <p:cNvPr id="29748" name="Line 220"/>
          <p:cNvSpPr>
            <a:spLocks noChangeShapeType="1"/>
          </p:cNvSpPr>
          <p:nvPr/>
        </p:nvSpPr>
        <p:spPr bwMode="auto">
          <a:xfrm>
            <a:off x="1086687" y="3343955"/>
            <a:ext cx="24628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112" name="Rectangle 246"/>
          <p:cNvSpPr>
            <a:spLocks noChangeArrowheads="1"/>
          </p:cNvSpPr>
          <p:nvPr/>
        </p:nvSpPr>
        <p:spPr bwMode="auto">
          <a:xfrm>
            <a:off x="484571" y="4324803"/>
            <a:ext cx="3214688" cy="2214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113" name="Text Box 247"/>
          <p:cNvSpPr txBox="1">
            <a:spLocks noChangeArrowheads="1"/>
          </p:cNvSpPr>
          <p:nvPr/>
        </p:nvSpPr>
        <p:spPr bwMode="auto">
          <a:xfrm>
            <a:off x="2321534" y="1499532"/>
            <a:ext cx="816429" cy="14773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ГУ МЧС России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по Республике Бурятия</a:t>
            </a:r>
          </a:p>
        </p:txBody>
      </p:sp>
      <p:sp>
        <p:nvSpPr>
          <p:cNvPr id="29761" name="Line 249"/>
          <p:cNvSpPr>
            <a:spLocks noChangeShapeType="1"/>
          </p:cNvSpPr>
          <p:nvPr/>
        </p:nvSpPr>
        <p:spPr bwMode="auto">
          <a:xfrm>
            <a:off x="2354419" y="1843767"/>
            <a:ext cx="7211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115" name="Text Box 250"/>
          <p:cNvSpPr txBox="1">
            <a:spLocks noChangeArrowheads="1"/>
          </p:cNvSpPr>
          <p:nvPr/>
        </p:nvSpPr>
        <p:spPr bwMode="auto">
          <a:xfrm>
            <a:off x="2192267" y="1720170"/>
            <a:ext cx="1026206" cy="9233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хроматизм</a:t>
            </a:r>
          </a:p>
        </p:txBody>
      </p:sp>
      <p:sp>
        <p:nvSpPr>
          <p:cNvPr id="2116" name="Text Box 251"/>
          <p:cNvSpPr txBox="1">
            <a:spLocks noChangeArrowheads="1"/>
          </p:cNvSpPr>
          <p:nvPr/>
        </p:nvSpPr>
        <p:spPr bwMode="auto">
          <a:xfrm>
            <a:off x="2674187" y="3667125"/>
            <a:ext cx="234723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АТА</a:t>
            </a:r>
          </a:p>
        </p:txBody>
      </p:sp>
      <p:pic>
        <p:nvPicPr>
          <p:cNvPr id="29764" name="Picture 252" descr="Телеграф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721813" y="3609294"/>
            <a:ext cx="136071" cy="68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65" name="Picture 253" descr="Громкоговорящая-связь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47313" y="3249839"/>
            <a:ext cx="103187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66" name="Line 257"/>
          <p:cNvSpPr>
            <a:spLocks noChangeShapeType="1"/>
          </p:cNvSpPr>
          <p:nvPr/>
        </p:nvSpPr>
        <p:spPr bwMode="auto">
          <a:xfrm flipH="1">
            <a:off x="2675321" y="2737303"/>
            <a:ext cx="680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9767" name="Line 258"/>
          <p:cNvSpPr>
            <a:spLocks noChangeShapeType="1"/>
          </p:cNvSpPr>
          <p:nvPr/>
        </p:nvSpPr>
        <p:spPr bwMode="auto">
          <a:xfrm flipH="1">
            <a:off x="2670785" y="2543401"/>
            <a:ext cx="4536" cy="189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pic>
        <p:nvPicPr>
          <p:cNvPr id="29768" name="Picture 259" descr="Передача-данных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39955" y="2688545"/>
            <a:ext cx="134937" cy="91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69" name="Line 260"/>
          <p:cNvSpPr>
            <a:spLocks noChangeShapeType="1"/>
          </p:cNvSpPr>
          <p:nvPr/>
        </p:nvSpPr>
        <p:spPr bwMode="auto">
          <a:xfrm flipH="1">
            <a:off x="2675321" y="2622777"/>
            <a:ext cx="680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pic>
        <p:nvPicPr>
          <p:cNvPr id="29770" name="Picture 261" descr="Телефо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357" y="2551339"/>
            <a:ext cx="74839" cy="13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24" name="Rectangle 263"/>
          <p:cNvSpPr>
            <a:spLocks noChangeArrowheads="1"/>
          </p:cNvSpPr>
          <p:nvPr/>
        </p:nvSpPr>
        <p:spPr bwMode="auto">
          <a:xfrm>
            <a:off x="3978205" y="1954892"/>
            <a:ext cx="1297214" cy="3084286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grpSp>
        <p:nvGrpSpPr>
          <p:cNvPr id="29772" name="Group 687"/>
          <p:cNvGrpSpPr>
            <a:grpSpLocks/>
          </p:cNvGrpSpPr>
          <p:nvPr/>
        </p:nvGrpSpPr>
        <p:grpSpPr bwMode="auto">
          <a:xfrm>
            <a:off x="2671919" y="2205491"/>
            <a:ext cx="189366" cy="290286"/>
            <a:chOff x="1558" y="1275"/>
            <a:chExt cx="119" cy="183"/>
          </a:xfrm>
        </p:grpSpPr>
        <p:sp>
          <p:nvSpPr>
            <p:cNvPr id="30019" name="Line 266"/>
            <p:cNvSpPr>
              <a:spLocks noChangeShapeType="1"/>
            </p:cNvSpPr>
            <p:nvPr/>
          </p:nvSpPr>
          <p:spPr bwMode="auto">
            <a:xfrm>
              <a:off x="1558" y="1275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20" name="Line 267"/>
            <p:cNvSpPr>
              <a:spLocks noChangeShapeType="1"/>
            </p:cNvSpPr>
            <p:nvPr/>
          </p:nvSpPr>
          <p:spPr bwMode="auto">
            <a:xfrm flipH="1">
              <a:off x="1558" y="1328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21" name="Line 268"/>
            <p:cNvSpPr>
              <a:spLocks noChangeShapeType="1"/>
            </p:cNvSpPr>
            <p:nvPr/>
          </p:nvSpPr>
          <p:spPr bwMode="auto">
            <a:xfrm flipH="1">
              <a:off x="1558" y="1404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0022" name="Picture 269" descr="Телефон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01" y="1284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23" name="Picture 270" descr="Факс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01" y="1371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773" name="Group 686"/>
          <p:cNvGrpSpPr>
            <a:grpSpLocks/>
          </p:cNvGrpSpPr>
          <p:nvPr/>
        </p:nvGrpSpPr>
        <p:grpSpPr bwMode="auto">
          <a:xfrm>
            <a:off x="4547437" y="2190750"/>
            <a:ext cx="298223" cy="325438"/>
            <a:chOff x="2116" y="1275"/>
            <a:chExt cx="118" cy="183"/>
          </a:xfrm>
        </p:grpSpPr>
        <p:sp>
          <p:nvSpPr>
            <p:cNvPr id="30014" name="Line 272"/>
            <p:cNvSpPr>
              <a:spLocks noChangeShapeType="1"/>
            </p:cNvSpPr>
            <p:nvPr/>
          </p:nvSpPr>
          <p:spPr bwMode="auto">
            <a:xfrm>
              <a:off x="2116" y="1275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15" name="Line 273"/>
            <p:cNvSpPr>
              <a:spLocks noChangeShapeType="1"/>
            </p:cNvSpPr>
            <p:nvPr/>
          </p:nvSpPr>
          <p:spPr bwMode="auto">
            <a:xfrm flipH="1">
              <a:off x="2116" y="1328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16" name="Line 274"/>
            <p:cNvSpPr>
              <a:spLocks noChangeShapeType="1"/>
            </p:cNvSpPr>
            <p:nvPr/>
          </p:nvSpPr>
          <p:spPr bwMode="auto">
            <a:xfrm flipH="1">
              <a:off x="2116" y="1404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0017" name="Picture 275" descr="Телефон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58" y="1284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18" name="Picture 276" descr="Факс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58" y="1371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774" name="Group 685"/>
          <p:cNvGrpSpPr>
            <a:grpSpLocks/>
          </p:cNvGrpSpPr>
          <p:nvPr/>
        </p:nvGrpSpPr>
        <p:grpSpPr bwMode="auto">
          <a:xfrm>
            <a:off x="4372812" y="2538866"/>
            <a:ext cx="317500" cy="373062"/>
            <a:chOff x="2116" y="1488"/>
            <a:chExt cx="126" cy="210"/>
          </a:xfrm>
        </p:grpSpPr>
        <p:sp>
          <p:nvSpPr>
            <p:cNvPr id="30007" name="Line 278"/>
            <p:cNvSpPr>
              <a:spLocks noChangeShapeType="1"/>
            </p:cNvSpPr>
            <p:nvPr/>
          </p:nvSpPr>
          <p:spPr bwMode="auto">
            <a:xfrm flipH="1">
              <a:off x="2116" y="161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08" name="Line 279"/>
            <p:cNvSpPr>
              <a:spLocks noChangeShapeType="1"/>
            </p:cNvSpPr>
            <p:nvPr/>
          </p:nvSpPr>
          <p:spPr bwMode="auto">
            <a:xfrm>
              <a:off x="2116" y="148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09" name="Line 280"/>
            <p:cNvSpPr>
              <a:spLocks noChangeShapeType="1"/>
            </p:cNvSpPr>
            <p:nvPr/>
          </p:nvSpPr>
          <p:spPr bwMode="auto">
            <a:xfrm flipH="1">
              <a:off x="2116" y="167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0010" name="Picture 281" descr="Видеотелефонная-связь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156" y="1641"/>
              <a:ext cx="86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11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156" y="1579"/>
              <a:ext cx="85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012" name="Line 283"/>
            <p:cNvSpPr>
              <a:spLocks noChangeShapeType="1"/>
            </p:cNvSpPr>
            <p:nvPr/>
          </p:nvSpPr>
          <p:spPr bwMode="auto">
            <a:xfrm flipH="1">
              <a:off x="2116" y="1538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0013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158" y="1494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28" name="Text Box 285"/>
          <p:cNvSpPr txBox="1">
            <a:spLocks noChangeArrowheads="1"/>
          </p:cNvSpPr>
          <p:nvPr/>
        </p:nvSpPr>
        <p:spPr bwMode="auto">
          <a:xfrm>
            <a:off x="4291170" y="3126241"/>
            <a:ext cx="649741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КВ</a:t>
            </a:r>
          </a:p>
        </p:txBody>
      </p:sp>
      <p:pic>
        <p:nvPicPr>
          <p:cNvPr id="29776" name="Picture 286" descr="Радиостанция-подвижная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668517" y="2934607"/>
            <a:ext cx="149679" cy="1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30" name="Text Box 287"/>
          <p:cNvSpPr txBox="1">
            <a:spLocks noChangeArrowheads="1"/>
          </p:cNvSpPr>
          <p:nvPr/>
        </p:nvSpPr>
        <p:spPr bwMode="auto">
          <a:xfrm>
            <a:off x="2536982" y="3122839"/>
            <a:ext cx="404813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00">
                <a:solidFill>
                  <a:srgbClr val="000000"/>
                </a:solidFill>
                <a:latin typeface="Times New Roman" panose="02020603050405020304" pitchFamily="18" charset="0"/>
              </a:rPr>
              <a:t>ICOM-78</a:t>
            </a:r>
            <a:endParaRPr lang="ru-RU" sz="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31" name="Text Box 288"/>
          <p:cNvSpPr txBox="1">
            <a:spLocks noChangeArrowheads="1"/>
          </p:cNvSpPr>
          <p:nvPr/>
        </p:nvSpPr>
        <p:spPr bwMode="auto">
          <a:xfrm>
            <a:off x="2260303" y="3129474"/>
            <a:ext cx="408214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 dirty="0">
                <a:solidFill>
                  <a:srgbClr val="000000"/>
                </a:solidFill>
                <a:latin typeface="Times New Roman" panose="02020603050405020304" pitchFamily="18" charset="0"/>
              </a:rPr>
              <a:t>КВ</a:t>
            </a:r>
          </a:p>
        </p:txBody>
      </p:sp>
      <p:sp>
        <p:nvSpPr>
          <p:cNvPr id="29779" name="Line 290"/>
          <p:cNvSpPr>
            <a:spLocks noChangeShapeType="1"/>
          </p:cNvSpPr>
          <p:nvPr/>
        </p:nvSpPr>
        <p:spPr bwMode="auto">
          <a:xfrm flipV="1">
            <a:off x="4564446" y="3939267"/>
            <a:ext cx="7858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ru-RU" sz="1286"/>
          </a:p>
        </p:txBody>
      </p:sp>
      <p:sp>
        <p:nvSpPr>
          <p:cNvPr id="2133" name="Text Box 293"/>
          <p:cNvSpPr txBox="1">
            <a:spLocks noChangeArrowheads="1"/>
          </p:cNvSpPr>
          <p:nvPr/>
        </p:nvSpPr>
        <p:spPr bwMode="auto">
          <a:xfrm>
            <a:off x="4338794" y="3466420"/>
            <a:ext cx="544286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УКВ </a:t>
            </a:r>
          </a:p>
        </p:txBody>
      </p:sp>
      <p:sp>
        <p:nvSpPr>
          <p:cNvPr id="2134" name="Rectangle 297"/>
          <p:cNvSpPr>
            <a:spLocks noChangeArrowheads="1"/>
          </p:cNvSpPr>
          <p:nvPr/>
        </p:nvSpPr>
        <p:spPr bwMode="auto">
          <a:xfrm>
            <a:off x="6786946" y="3887107"/>
            <a:ext cx="530679" cy="159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135" name="Text Box 298"/>
          <p:cNvSpPr txBox="1">
            <a:spLocks noChangeArrowheads="1"/>
          </p:cNvSpPr>
          <p:nvPr/>
        </p:nvSpPr>
        <p:spPr bwMode="auto">
          <a:xfrm>
            <a:off x="6748393" y="3998232"/>
            <a:ext cx="614589" cy="9233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ОВД</a:t>
            </a:r>
          </a:p>
        </p:txBody>
      </p:sp>
      <p:sp>
        <p:nvSpPr>
          <p:cNvPr id="29783" name="Line 299"/>
          <p:cNvSpPr>
            <a:spLocks noChangeShapeType="1"/>
          </p:cNvSpPr>
          <p:nvPr/>
        </p:nvSpPr>
        <p:spPr bwMode="auto">
          <a:xfrm>
            <a:off x="6786946" y="4172857"/>
            <a:ext cx="53067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grpSp>
        <p:nvGrpSpPr>
          <p:cNvPr id="29784" name="Group 793"/>
          <p:cNvGrpSpPr>
            <a:grpSpLocks/>
          </p:cNvGrpSpPr>
          <p:nvPr/>
        </p:nvGrpSpPr>
        <p:grpSpPr bwMode="auto">
          <a:xfrm>
            <a:off x="6984250" y="4474482"/>
            <a:ext cx="191634" cy="310696"/>
            <a:chOff x="4266" y="2651"/>
            <a:chExt cx="121" cy="196"/>
          </a:xfrm>
        </p:grpSpPr>
        <p:sp>
          <p:nvSpPr>
            <p:cNvPr id="30002" name="Line 300"/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0003" name="Line 301"/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0004" name="Picture 302" descr="Телефон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05" name="Picture 303" descr="Факс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006" name="Line 304"/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sp>
        <p:nvSpPr>
          <p:cNvPr id="29785" name="Line 320"/>
          <p:cNvSpPr>
            <a:spLocks noChangeShapeType="1"/>
          </p:cNvSpPr>
          <p:nvPr/>
        </p:nvSpPr>
        <p:spPr bwMode="auto">
          <a:xfrm>
            <a:off x="5346857" y="4474481"/>
            <a:ext cx="5902706" cy="114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139" name="Text Box 321"/>
          <p:cNvSpPr txBox="1">
            <a:spLocks noChangeArrowheads="1"/>
          </p:cNvSpPr>
          <p:nvPr/>
        </p:nvSpPr>
        <p:spPr bwMode="auto">
          <a:xfrm>
            <a:off x="6159884" y="3466420"/>
            <a:ext cx="544286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УКВ </a:t>
            </a:r>
          </a:p>
        </p:txBody>
      </p:sp>
      <p:sp>
        <p:nvSpPr>
          <p:cNvPr id="2140" name="Text Box 322"/>
          <p:cNvSpPr txBox="1">
            <a:spLocks noChangeArrowheads="1"/>
          </p:cNvSpPr>
          <p:nvPr/>
        </p:nvSpPr>
        <p:spPr bwMode="auto">
          <a:xfrm>
            <a:off x="3186724" y="2097767"/>
            <a:ext cx="341312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МГТС</a:t>
            </a:r>
          </a:p>
        </p:txBody>
      </p:sp>
      <p:sp>
        <p:nvSpPr>
          <p:cNvPr id="2141" name="Rectangle 338"/>
          <p:cNvSpPr>
            <a:spLocks noChangeArrowheads="1"/>
          </p:cNvSpPr>
          <p:nvPr/>
        </p:nvSpPr>
        <p:spPr bwMode="auto">
          <a:xfrm>
            <a:off x="6056696" y="3896178"/>
            <a:ext cx="607786" cy="15943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142" name="Text Box 339"/>
          <p:cNvSpPr txBox="1">
            <a:spLocks noChangeArrowheads="1"/>
          </p:cNvSpPr>
          <p:nvPr/>
        </p:nvSpPr>
        <p:spPr bwMode="auto">
          <a:xfrm>
            <a:off x="6069170" y="3958545"/>
            <a:ext cx="614589" cy="185435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УФСБ    </a:t>
            </a:r>
          </a:p>
          <a:p>
            <a:pPr algn="ctr" eaLnBrk="1" hangingPunct="1">
              <a:lnSpc>
                <a:spcPct val="75000"/>
              </a:lnSpc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по РБ</a:t>
            </a:r>
          </a:p>
        </p:txBody>
      </p:sp>
      <p:sp>
        <p:nvSpPr>
          <p:cNvPr id="29790" name="Line 340"/>
          <p:cNvSpPr>
            <a:spLocks noChangeShapeType="1"/>
          </p:cNvSpPr>
          <p:nvPr/>
        </p:nvSpPr>
        <p:spPr bwMode="auto">
          <a:xfrm>
            <a:off x="6056695" y="4172857"/>
            <a:ext cx="607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grpSp>
        <p:nvGrpSpPr>
          <p:cNvPr id="29791" name="Group 792"/>
          <p:cNvGrpSpPr>
            <a:grpSpLocks/>
          </p:cNvGrpSpPr>
          <p:nvPr/>
        </p:nvGrpSpPr>
        <p:grpSpPr bwMode="auto">
          <a:xfrm>
            <a:off x="6334509" y="4474481"/>
            <a:ext cx="187098" cy="295956"/>
            <a:chOff x="3865" y="2650"/>
            <a:chExt cx="118" cy="187"/>
          </a:xfrm>
        </p:grpSpPr>
        <p:sp>
          <p:nvSpPr>
            <p:cNvPr id="29997" name="Line 341"/>
            <p:cNvSpPr>
              <a:spLocks noChangeShapeType="1"/>
            </p:cNvSpPr>
            <p:nvPr/>
          </p:nvSpPr>
          <p:spPr bwMode="auto">
            <a:xfrm>
              <a:off x="3865" y="2650"/>
              <a:ext cx="0" cy="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98" name="Line 342"/>
            <p:cNvSpPr>
              <a:spLocks noChangeShapeType="1"/>
            </p:cNvSpPr>
            <p:nvPr/>
          </p:nvSpPr>
          <p:spPr bwMode="auto">
            <a:xfrm flipH="1">
              <a:off x="3865" y="2793"/>
              <a:ext cx="4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99" name="Picture 343" descr="Телефон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07" y="2676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000" name="Picture 344" descr="Факс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07" y="275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001" name="Line 345"/>
            <p:cNvSpPr>
              <a:spLocks noChangeShapeType="1"/>
            </p:cNvSpPr>
            <p:nvPr/>
          </p:nvSpPr>
          <p:spPr bwMode="auto">
            <a:xfrm flipH="1">
              <a:off x="3866" y="2723"/>
              <a:ext cx="43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sp>
        <p:nvSpPr>
          <p:cNvPr id="29792" name="Line 307"/>
          <p:cNvSpPr>
            <a:spLocks noChangeShapeType="1"/>
          </p:cNvSpPr>
          <p:nvPr/>
        </p:nvSpPr>
        <p:spPr bwMode="auto">
          <a:xfrm flipH="1" flipV="1">
            <a:off x="4626812" y="3466419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9793" name="Line 152"/>
          <p:cNvSpPr>
            <a:spLocks noChangeShapeType="1"/>
          </p:cNvSpPr>
          <p:nvPr/>
        </p:nvSpPr>
        <p:spPr bwMode="auto">
          <a:xfrm flipH="1" flipV="1">
            <a:off x="5346857" y="4474481"/>
            <a:ext cx="0" cy="576036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ru-RU" sz="1286"/>
          </a:p>
        </p:txBody>
      </p:sp>
      <p:sp>
        <p:nvSpPr>
          <p:cNvPr id="2149" name="Text Box 636"/>
          <p:cNvSpPr txBox="1">
            <a:spLocks noChangeArrowheads="1"/>
          </p:cNvSpPr>
          <p:nvPr/>
        </p:nvSpPr>
        <p:spPr bwMode="auto">
          <a:xfrm>
            <a:off x="7751145" y="3865562"/>
            <a:ext cx="131952" cy="158277"/>
          </a:xfrm>
          <a:prstGeom prst="rect">
            <a:avLst/>
          </a:prstGeom>
          <a:noFill/>
          <a:ln>
            <a:noFill/>
          </a:ln>
        </p:spPr>
        <p:txBody>
          <a:bodyPr wrap="none" lIns="65306" tIns="32653" rIns="65306" bIns="326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600"/>
          </a:p>
        </p:txBody>
      </p:sp>
      <p:pic>
        <p:nvPicPr>
          <p:cNvPr id="29797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8833304" y="12152313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98" name="Rectangle 667"/>
          <p:cNvSpPr>
            <a:spLocks noChangeArrowheads="1"/>
          </p:cNvSpPr>
          <p:nvPr/>
        </p:nvSpPr>
        <p:spPr bwMode="auto">
          <a:xfrm>
            <a:off x="7517196" y="1757589"/>
            <a:ext cx="18473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ru-RU" sz="25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9799" name="Line 138"/>
          <p:cNvSpPr>
            <a:spLocks noChangeShapeType="1"/>
          </p:cNvSpPr>
          <p:nvPr/>
        </p:nvSpPr>
        <p:spPr bwMode="auto">
          <a:xfrm flipV="1">
            <a:off x="7362982" y="1446893"/>
            <a:ext cx="515938" cy="340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9800" name="Rectangle 1045"/>
          <p:cNvSpPr>
            <a:spLocks noChangeArrowheads="1"/>
          </p:cNvSpPr>
          <p:nvPr/>
        </p:nvSpPr>
        <p:spPr bwMode="auto">
          <a:xfrm>
            <a:off x="7374321" y="1162277"/>
            <a:ext cx="503464" cy="24481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5306" tIns="32653" rIns="65306" bIns="32653" anchor="ctr"/>
          <a:lstStyle/>
          <a:p>
            <a:pPr defTabSz="466054"/>
            <a:endParaRPr lang="ru-RU" sz="2500">
              <a:cs typeface="Arial" charset="0"/>
            </a:endParaRPr>
          </a:p>
        </p:txBody>
      </p:sp>
      <p:grpSp>
        <p:nvGrpSpPr>
          <p:cNvPr id="29801" name="Group 681"/>
          <p:cNvGrpSpPr>
            <a:grpSpLocks/>
          </p:cNvGrpSpPr>
          <p:nvPr/>
        </p:nvGrpSpPr>
        <p:grpSpPr bwMode="auto">
          <a:xfrm>
            <a:off x="7585232" y="2164670"/>
            <a:ext cx="157616" cy="293687"/>
            <a:chOff x="3648" y="3066"/>
            <a:chExt cx="99" cy="185"/>
          </a:xfrm>
        </p:grpSpPr>
        <p:sp>
          <p:nvSpPr>
            <p:cNvPr id="29992" name="AutoShape 496"/>
            <p:cNvSpPr>
              <a:spLocks/>
            </p:cNvSpPr>
            <p:nvPr/>
          </p:nvSpPr>
          <p:spPr bwMode="auto">
            <a:xfrm flipH="1">
              <a:off x="3681" y="3097"/>
              <a:ext cx="33" cy="62"/>
            </a:xfrm>
            <a:prstGeom prst="rightBracket">
              <a:avLst>
                <a:gd name="adj" fmla="val 9393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4278" tIns="33425" rIns="64278" bIns="33425" anchor="ctr"/>
            <a:lstStyle/>
            <a:p>
              <a:pPr defTabSz="466054"/>
              <a:endParaRPr lang="ru-RU" sz="2500">
                <a:cs typeface="Arial" charset="0"/>
              </a:endParaRPr>
            </a:p>
          </p:txBody>
        </p:sp>
        <p:sp>
          <p:nvSpPr>
            <p:cNvPr id="29993" name="Line 497"/>
            <p:cNvSpPr>
              <a:spLocks noChangeShapeType="1"/>
            </p:cNvSpPr>
            <p:nvPr/>
          </p:nvSpPr>
          <p:spPr bwMode="auto">
            <a:xfrm>
              <a:off x="3649" y="3066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ru-RU" sz="1286"/>
            </a:p>
          </p:txBody>
        </p:sp>
        <p:sp>
          <p:nvSpPr>
            <p:cNvPr id="29994" name="Line 498"/>
            <p:cNvSpPr>
              <a:spLocks noChangeShapeType="1"/>
            </p:cNvSpPr>
            <p:nvPr/>
          </p:nvSpPr>
          <p:spPr bwMode="auto">
            <a:xfrm>
              <a:off x="3648" y="3128"/>
              <a:ext cx="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ru-RU" sz="1286"/>
            </a:p>
          </p:txBody>
        </p:sp>
        <p:sp>
          <p:nvSpPr>
            <p:cNvPr id="29995" name="AutoShape 499"/>
            <p:cNvSpPr>
              <a:spLocks noChangeArrowheads="1"/>
            </p:cNvSpPr>
            <p:nvPr/>
          </p:nvSpPr>
          <p:spPr bwMode="auto">
            <a:xfrm rot="5400000">
              <a:off x="3684" y="3188"/>
              <a:ext cx="61" cy="65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lIns="64278" tIns="33425" rIns="64278" bIns="33425" anchor="ctr"/>
            <a:lstStyle/>
            <a:p>
              <a:pPr defTabSz="466054"/>
              <a:endParaRPr lang="ru-RU" sz="2500">
                <a:cs typeface="Arial" charset="0"/>
              </a:endParaRPr>
            </a:p>
          </p:txBody>
        </p:sp>
        <p:sp>
          <p:nvSpPr>
            <p:cNvPr id="29996" name="Line 500"/>
            <p:cNvSpPr>
              <a:spLocks noChangeShapeType="1"/>
            </p:cNvSpPr>
            <p:nvPr/>
          </p:nvSpPr>
          <p:spPr bwMode="auto">
            <a:xfrm>
              <a:off x="3648" y="3221"/>
              <a:ext cx="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ru-RU" sz="1286"/>
            </a:p>
          </p:txBody>
        </p:sp>
      </p:grpSp>
      <p:sp>
        <p:nvSpPr>
          <p:cNvPr id="2155" name="Text Box 613"/>
          <p:cNvSpPr txBox="1">
            <a:spLocks noChangeArrowheads="1"/>
          </p:cNvSpPr>
          <p:nvPr/>
        </p:nvSpPr>
        <p:spPr bwMode="auto">
          <a:xfrm>
            <a:off x="6859518" y="4823732"/>
            <a:ext cx="301625" cy="145143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/>
          <a:lstStyle>
            <a:lvl1pPr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900"/>
          </a:p>
        </p:txBody>
      </p:sp>
      <p:pic>
        <p:nvPicPr>
          <p:cNvPr id="29803" name="Picture 180" descr="Радиостанция-подвижная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568224" y="2958419"/>
            <a:ext cx="150812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7" name="Rectangle 678"/>
          <p:cNvSpPr>
            <a:spLocks noChangeArrowheads="1"/>
          </p:cNvSpPr>
          <p:nvPr/>
        </p:nvSpPr>
        <p:spPr bwMode="auto">
          <a:xfrm>
            <a:off x="7359580" y="1162276"/>
            <a:ext cx="513282" cy="21544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БРПСС</a:t>
            </a:r>
          </a:p>
        </p:txBody>
      </p:sp>
      <p:sp>
        <p:nvSpPr>
          <p:cNvPr id="2159" name="Rectangle 191"/>
          <p:cNvSpPr>
            <a:spLocks noChangeArrowheads="1"/>
          </p:cNvSpPr>
          <p:nvPr/>
        </p:nvSpPr>
        <p:spPr bwMode="auto">
          <a:xfrm>
            <a:off x="2341946" y="1467303"/>
            <a:ext cx="749527" cy="26125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9807" name="Line 194"/>
          <p:cNvSpPr>
            <a:spLocks noChangeShapeType="1"/>
          </p:cNvSpPr>
          <p:nvPr/>
        </p:nvSpPr>
        <p:spPr bwMode="auto">
          <a:xfrm>
            <a:off x="2332875" y="1697491"/>
            <a:ext cx="7483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161" name="Text Box 247"/>
          <p:cNvSpPr txBox="1">
            <a:spLocks noChangeArrowheads="1"/>
          </p:cNvSpPr>
          <p:nvPr/>
        </p:nvSpPr>
        <p:spPr bwMode="auto">
          <a:xfrm>
            <a:off x="3127191" y="1510392"/>
            <a:ext cx="815295" cy="14773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ЦУКС МЧС России</a:t>
            </a:r>
            <a:r>
              <a:rPr lang="en-US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по Республике Бурятия</a:t>
            </a:r>
          </a:p>
        </p:txBody>
      </p:sp>
      <p:sp>
        <p:nvSpPr>
          <p:cNvPr id="29809" name="Line 249"/>
          <p:cNvSpPr>
            <a:spLocks noChangeShapeType="1"/>
          </p:cNvSpPr>
          <p:nvPr/>
        </p:nvSpPr>
        <p:spPr bwMode="auto">
          <a:xfrm>
            <a:off x="3151571" y="1840366"/>
            <a:ext cx="7211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pic>
        <p:nvPicPr>
          <p:cNvPr id="29810" name="Picture 252" descr="Телеграф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70821" y="3340553"/>
            <a:ext cx="294821" cy="147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811" name="Line 257"/>
          <p:cNvSpPr>
            <a:spLocks noChangeShapeType="1"/>
          </p:cNvSpPr>
          <p:nvPr/>
        </p:nvSpPr>
        <p:spPr bwMode="auto">
          <a:xfrm flipH="1">
            <a:off x="3515562" y="2733902"/>
            <a:ext cx="680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9812" name="Line 258"/>
          <p:cNvSpPr>
            <a:spLocks noChangeShapeType="1"/>
          </p:cNvSpPr>
          <p:nvPr/>
        </p:nvSpPr>
        <p:spPr bwMode="auto">
          <a:xfrm flipH="1">
            <a:off x="3509892" y="2540000"/>
            <a:ext cx="5670" cy="1893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pic>
        <p:nvPicPr>
          <p:cNvPr id="29813" name="Picture 259" descr="Передача-данных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580196" y="2685142"/>
            <a:ext cx="134938" cy="91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814" name="Line 260"/>
          <p:cNvSpPr>
            <a:spLocks noChangeShapeType="1"/>
          </p:cNvSpPr>
          <p:nvPr/>
        </p:nvSpPr>
        <p:spPr bwMode="auto">
          <a:xfrm flipH="1">
            <a:off x="3515562" y="2619374"/>
            <a:ext cx="680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pic>
        <p:nvPicPr>
          <p:cNvPr id="29815" name="Picture 261" descr="Телефо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3599" y="2547937"/>
            <a:ext cx="74839" cy="140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816" name="Group 710"/>
          <p:cNvGrpSpPr>
            <a:grpSpLocks/>
          </p:cNvGrpSpPr>
          <p:nvPr/>
        </p:nvGrpSpPr>
        <p:grpSpPr bwMode="auto">
          <a:xfrm>
            <a:off x="3512161" y="2202089"/>
            <a:ext cx="188232" cy="290286"/>
            <a:chOff x="1558" y="1275"/>
            <a:chExt cx="119" cy="183"/>
          </a:xfrm>
        </p:grpSpPr>
        <p:sp>
          <p:nvSpPr>
            <p:cNvPr id="29987" name="Line 266"/>
            <p:cNvSpPr>
              <a:spLocks noChangeShapeType="1"/>
            </p:cNvSpPr>
            <p:nvPr/>
          </p:nvSpPr>
          <p:spPr bwMode="auto">
            <a:xfrm>
              <a:off x="1558" y="1275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88" name="Line 267"/>
            <p:cNvSpPr>
              <a:spLocks noChangeShapeType="1"/>
            </p:cNvSpPr>
            <p:nvPr/>
          </p:nvSpPr>
          <p:spPr bwMode="auto">
            <a:xfrm flipH="1">
              <a:off x="1558" y="1328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89" name="Line 268"/>
            <p:cNvSpPr>
              <a:spLocks noChangeShapeType="1"/>
            </p:cNvSpPr>
            <p:nvPr/>
          </p:nvSpPr>
          <p:spPr bwMode="auto">
            <a:xfrm flipH="1">
              <a:off x="1558" y="1404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90" name="Picture 269" descr="Телефон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01" y="1284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991" name="Picture 270" descr="Факс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01" y="1371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9817" name="Picture 286" descr="Радиостанция-подвижная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481544" y="2944813"/>
            <a:ext cx="149679" cy="168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1" name="Text Box 287"/>
          <p:cNvSpPr txBox="1">
            <a:spLocks noChangeArrowheads="1"/>
          </p:cNvSpPr>
          <p:nvPr/>
        </p:nvSpPr>
        <p:spPr bwMode="auto">
          <a:xfrm>
            <a:off x="3353410" y="3125107"/>
            <a:ext cx="404813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00">
                <a:solidFill>
                  <a:srgbClr val="000000"/>
                </a:solidFill>
                <a:latin typeface="Times New Roman" panose="02020603050405020304" pitchFamily="18" charset="0"/>
              </a:rPr>
              <a:t>ICOM-78</a:t>
            </a:r>
            <a:endParaRPr lang="ru-RU" sz="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72" name="Rectangle 191"/>
          <p:cNvSpPr>
            <a:spLocks noChangeArrowheads="1"/>
          </p:cNvSpPr>
          <p:nvPr/>
        </p:nvSpPr>
        <p:spPr bwMode="auto">
          <a:xfrm>
            <a:off x="3151571" y="1446893"/>
            <a:ext cx="749527" cy="26125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9820" name="Line 194"/>
          <p:cNvSpPr>
            <a:spLocks noChangeShapeType="1"/>
          </p:cNvSpPr>
          <p:nvPr/>
        </p:nvSpPr>
        <p:spPr bwMode="auto">
          <a:xfrm>
            <a:off x="3147035" y="1694089"/>
            <a:ext cx="74952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174" name="Rectangle 16"/>
          <p:cNvSpPr>
            <a:spLocks noChangeArrowheads="1"/>
          </p:cNvSpPr>
          <p:nvPr/>
        </p:nvSpPr>
        <p:spPr bwMode="auto">
          <a:xfrm>
            <a:off x="5374072" y="1162277"/>
            <a:ext cx="652009" cy="24481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2175" name="Text Box 17"/>
          <p:cNvSpPr txBox="1">
            <a:spLocks noChangeArrowheads="1"/>
          </p:cNvSpPr>
          <p:nvPr/>
        </p:nvSpPr>
        <p:spPr bwMode="auto">
          <a:xfrm>
            <a:off x="5346857" y="1233714"/>
            <a:ext cx="706438" cy="9233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600">
                <a:solidFill>
                  <a:srgbClr val="000000"/>
                </a:solidFill>
                <a:latin typeface="Times New Roman" panose="02020603050405020304" pitchFamily="18" charset="0"/>
              </a:rPr>
              <a:t>Управление района</a:t>
            </a:r>
          </a:p>
        </p:txBody>
      </p:sp>
      <p:sp>
        <p:nvSpPr>
          <p:cNvPr id="29823" name="Line 18"/>
          <p:cNvSpPr>
            <a:spLocks noChangeShapeType="1"/>
          </p:cNvSpPr>
          <p:nvPr/>
        </p:nvSpPr>
        <p:spPr bwMode="auto">
          <a:xfrm>
            <a:off x="5374072" y="1450295"/>
            <a:ext cx="65200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pic>
        <p:nvPicPr>
          <p:cNvPr id="29824" name="Picture 33" descr="Радиостанция-подвиж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8321" y="3300866"/>
            <a:ext cx="149679" cy="1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825" name="Group 731"/>
          <p:cNvGrpSpPr>
            <a:grpSpLocks/>
          </p:cNvGrpSpPr>
          <p:nvPr/>
        </p:nvGrpSpPr>
        <p:grpSpPr bwMode="auto">
          <a:xfrm>
            <a:off x="5612197" y="2173741"/>
            <a:ext cx="189366" cy="290286"/>
            <a:chOff x="3215" y="1102"/>
            <a:chExt cx="119" cy="183"/>
          </a:xfrm>
        </p:grpSpPr>
        <p:sp>
          <p:nvSpPr>
            <p:cNvPr id="29982" name="Line 92"/>
            <p:cNvSpPr>
              <a:spLocks noChangeShapeType="1"/>
            </p:cNvSpPr>
            <p:nvPr/>
          </p:nvSpPr>
          <p:spPr bwMode="auto">
            <a:xfrm>
              <a:off x="3215" y="110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83" name="Line 93"/>
            <p:cNvSpPr>
              <a:spLocks noChangeShapeType="1"/>
            </p:cNvSpPr>
            <p:nvPr/>
          </p:nvSpPr>
          <p:spPr bwMode="auto">
            <a:xfrm flipH="1">
              <a:off x="3215" y="1155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84" name="Line 94"/>
            <p:cNvSpPr>
              <a:spLocks noChangeShapeType="1"/>
            </p:cNvSpPr>
            <p:nvPr/>
          </p:nvSpPr>
          <p:spPr bwMode="auto">
            <a:xfrm flipH="1">
              <a:off x="3215" y="1231"/>
              <a:ext cx="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85" name="Picture 95" descr="Телефон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58" y="1111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986" name="Picture 96" descr="Факс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58" y="1198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9826" name="Picture 187" descr="Радиостанция-подвиж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9250" y="2943678"/>
            <a:ext cx="148545" cy="1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827" name="Group 739"/>
          <p:cNvGrpSpPr>
            <a:grpSpLocks/>
          </p:cNvGrpSpPr>
          <p:nvPr/>
        </p:nvGrpSpPr>
        <p:grpSpPr bwMode="auto">
          <a:xfrm>
            <a:off x="8207759" y="2170339"/>
            <a:ext cx="157616" cy="293688"/>
            <a:chOff x="3648" y="3066"/>
            <a:chExt cx="99" cy="185"/>
          </a:xfrm>
        </p:grpSpPr>
        <p:sp>
          <p:nvSpPr>
            <p:cNvPr id="29977" name="AutoShape 496"/>
            <p:cNvSpPr>
              <a:spLocks/>
            </p:cNvSpPr>
            <p:nvPr/>
          </p:nvSpPr>
          <p:spPr bwMode="auto">
            <a:xfrm flipH="1">
              <a:off x="3681" y="3097"/>
              <a:ext cx="33" cy="62"/>
            </a:xfrm>
            <a:prstGeom prst="rightBracket">
              <a:avLst>
                <a:gd name="adj" fmla="val 9393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64278" tIns="33425" rIns="64278" bIns="33425" anchor="ctr"/>
            <a:lstStyle/>
            <a:p>
              <a:pPr defTabSz="466054"/>
              <a:endParaRPr lang="ru-RU" sz="2500">
                <a:cs typeface="Arial" charset="0"/>
              </a:endParaRPr>
            </a:p>
          </p:txBody>
        </p:sp>
        <p:sp>
          <p:nvSpPr>
            <p:cNvPr id="29978" name="Line 497"/>
            <p:cNvSpPr>
              <a:spLocks noChangeShapeType="1"/>
            </p:cNvSpPr>
            <p:nvPr/>
          </p:nvSpPr>
          <p:spPr bwMode="auto">
            <a:xfrm>
              <a:off x="3649" y="3066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ru-RU" sz="1286"/>
            </a:p>
          </p:txBody>
        </p:sp>
        <p:sp>
          <p:nvSpPr>
            <p:cNvPr id="29979" name="Line 498"/>
            <p:cNvSpPr>
              <a:spLocks noChangeShapeType="1"/>
            </p:cNvSpPr>
            <p:nvPr/>
          </p:nvSpPr>
          <p:spPr bwMode="auto">
            <a:xfrm>
              <a:off x="3648" y="3128"/>
              <a:ext cx="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ru-RU" sz="1286"/>
            </a:p>
          </p:txBody>
        </p:sp>
        <p:sp>
          <p:nvSpPr>
            <p:cNvPr id="29980" name="AutoShape 499"/>
            <p:cNvSpPr>
              <a:spLocks noChangeArrowheads="1"/>
            </p:cNvSpPr>
            <p:nvPr/>
          </p:nvSpPr>
          <p:spPr bwMode="auto">
            <a:xfrm rot="5400000">
              <a:off x="3684" y="3188"/>
              <a:ext cx="61" cy="65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lIns="64278" tIns="33425" rIns="64278" bIns="33425" anchor="ctr"/>
            <a:lstStyle/>
            <a:p>
              <a:pPr defTabSz="466054"/>
              <a:endParaRPr lang="ru-RU" sz="2500">
                <a:cs typeface="Arial" charset="0"/>
              </a:endParaRPr>
            </a:p>
          </p:txBody>
        </p:sp>
        <p:sp>
          <p:nvSpPr>
            <p:cNvPr id="29981" name="Line 500"/>
            <p:cNvSpPr>
              <a:spLocks noChangeShapeType="1"/>
            </p:cNvSpPr>
            <p:nvPr/>
          </p:nvSpPr>
          <p:spPr bwMode="auto">
            <a:xfrm>
              <a:off x="3648" y="3221"/>
              <a:ext cx="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ru-RU" sz="1286"/>
            </a:p>
          </p:txBody>
        </p:sp>
      </p:grpSp>
      <p:grpSp>
        <p:nvGrpSpPr>
          <p:cNvPr id="29828" name="Group 751"/>
          <p:cNvGrpSpPr>
            <a:grpSpLocks/>
          </p:cNvGrpSpPr>
          <p:nvPr/>
        </p:nvGrpSpPr>
        <p:grpSpPr bwMode="auto">
          <a:xfrm>
            <a:off x="6930955" y="2530928"/>
            <a:ext cx="317500" cy="373063"/>
            <a:chOff x="2116" y="1488"/>
            <a:chExt cx="126" cy="210"/>
          </a:xfrm>
        </p:grpSpPr>
        <p:sp>
          <p:nvSpPr>
            <p:cNvPr id="29970" name="Line 278"/>
            <p:cNvSpPr>
              <a:spLocks noChangeShapeType="1"/>
            </p:cNvSpPr>
            <p:nvPr/>
          </p:nvSpPr>
          <p:spPr bwMode="auto">
            <a:xfrm flipH="1">
              <a:off x="2116" y="161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71" name="Line 279"/>
            <p:cNvSpPr>
              <a:spLocks noChangeShapeType="1"/>
            </p:cNvSpPr>
            <p:nvPr/>
          </p:nvSpPr>
          <p:spPr bwMode="auto">
            <a:xfrm>
              <a:off x="2116" y="148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72" name="Line 280"/>
            <p:cNvSpPr>
              <a:spLocks noChangeShapeType="1"/>
            </p:cNvSpPr>
            <p:nvPr/>
          </p:nvSpPr>
          <p:spPr bwMode="auto">
            <a:xfrm flipH="1">
              <a:off x="2116" y="167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73" name="Picture 281" descr="Видеотелефонная-связь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156" y="1641"/>
              <a:ext cx="86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974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156" y="1579"/>
              <a:ext cx="85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75" name="Line 283"/>
            <p:cNvSpPr>
              <a:spLocks noChangeShapeType="1"/>
            </p:cNvSpPr>
            <p:nvPr/>
          </p:nvSpPr>
          <p:spPr bwMode="auto">
            <a:xfrm flipH="1">
              <a:off x="2116" y="1538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76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158" y="1494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29" name="Group 759"/>
          <p:cNvGrpSpPr>
            <a:grpSpLocks/>
          </p:cNvGrpSpPr>
          <p:nvPr/>
        </p:nvGrpSpPr>
        <p:grpSpPr bwMode="auto">
          <a:xfrm>
            <a:off x="7513795" y="2530928"/>
            <a:ext cx="317500" cy="373063"/>
            <a:chOff x="2116" y="1488"/>
            <a:chExt cx="126" cy="210"/>
          </a:xfrm>
        </p:grpSpPr>
        <p:sp>
          <p:nvSpPr>
            <p:cNvPr id="29963" name="Line 278"/>
            <p:cNvSpPr>
              <a:spLocks noChangeShapeType="1"/>
            </p:cNvSpPr>
            <p:nvPr/>
          </p:nvSpPr>
          <p:spPr bwMode="auto">
            <a:xfrm flipH="1">
              <a:off x="2116" y="161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64" name="Line 279"/>
            <p:cNvSpPr>
              <a:spLocks noChangeShapeType="1"/>
            </p:cNvSpPr>
            <p:nvPr/>
          </p:nvSpPr>
          <p:spPr bwMode="auto">
            <a:xfrm>
              <a:off x="2116" y="148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65" name="Line 280"/>
            <p:cNvSpPr>
              <a:spLocks noChangeShapeType="1"/>
            </p:cNvSpPr>
            <p:nvPr/>
          </p:nvSpPr>
          <p:spPr bwMode="auto">
            <a:xfrm flipH="1">
              <a:off x="2116" y="167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66" name="Picture 281" descr="Видеотелефонная-связь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156" y="1641"/>
              <a:ext cx="86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967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156" y="1579"/>
              <a:ext cx="85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68" name="Line 283"/>
            <p:cNvSpPr>
              <a:spLocks noChangeShapeType="1"/>
            </p:cNvSpPr>
            <p:nvPr/>
          </p:nvSpPr>
          <p:spPr bwMode="auto">
            <a:xfrm flipH="1">
              <a:off x="2116" y="1538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69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158" y="1494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30" name="Group 767"/>
          <p:cNvGrpSpPr>
            <a:grpSpLocks/>
          </p:cNvGrpSpPr>
          <p:nvPr/>
        </p:nvGrpSpPr>
        <p:grpSpPr bwMode="auto">
          <a:xfrm>
            <a:off x="6295955" y="2534331"/>
            <a:ext cx="317500" cy="373062"/>
            <a:chOff x="2116" y="1488"/>
            <a:chExt cx="126" cy="210"/>
          </a:xfrm>
        </p:grpSpPr>
        <p:sp>
          <p:nvSpPr>
            <p:cNvPr id="29956" name="Line 278"/>
            <p:cNvSpPr>
              <a:spLocks noChangeShapeType="1"/>
            </p:cNvSpPr>
            <p:nvPr/>
          </p:nvSpPr>
          <p:spPr bwMode="auto">
            <a:xfrm flipH="1">
              <a:off x="2116" y="161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57" name="Line 279"/>
            <p:cNvSpPr>
              <a:spLocks noChangeShapeType="1"/>
            </p:cNvSpPr>
            <p:nvPr/>
          </p:nvSpPr>
          <p:spPr bwMode="auto">
            <a:xfrm>
              <a:off x="2116" y="148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58" name="Line 280"/>
            <p:cNvSpPr>
              <a:spLocks noChangeShapeType="1"/>
            </p:cNvSpPr>
            <p:nvPr/>
          </p:nvSpPr>
          <p:spPr bwMode="auto">
            <a:xfrm flipH="1">
              <a:off x="2116" y="167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59" name="Picture 281" descr="Видеотелефонная-связь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156" y="1641"/>
              <a:ext cx="86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960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156" y="1579"/>
              <a:ext cx="85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61" name="Line 283"/>
            <p:cNvSpPr>
              <a:spLocks noChangeShapeType="1"/>
            </p:cNvSpPr>
            <p:nvPr/>
          </p:nvSpPr>
          <p:spPr bwMode="auto">
            <a:xfrm flipH="1">
              <a:off x="2116" y="1538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62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158" y="1494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9831" name="Picture 252" descr="Телеграф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62884" y="2976562"/>
            <a:ext cx="294821" cy="14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832" name="Line 320"/>
          <p:cNvSpPr>
            <a:spLocks noChangeShapeType="1"/>
          </p:cNvSpPr>
          <p:nvPr/>
        </p:nvSpPr>
        <p:spPr bwMode="auto">
          <a:xfrm flipV="1">
            <a:off x="5346857" y="1738312"/>
            <a:ext cx="2737304" cy="68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9833" name="Line 174"/>
          <p:cNvSpPr>
            <a:spLocks noChangeShapeType="1"/>
          </p:cNvSpPr>
          <p:nvPr/>
        </p:nvSpPr>
        <p:spPr bwMode="auto">
          <a:xfrm flipH="1">
            <a:off x="5334384" y="1738313"/>
            <a:ext cx="0" cy="5771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9834" name="Line 174"/>
          <p:cNvSpPr>
            <a:spLocks noChangeShapeType="1"/>
          </p:cNvSpPr>
          <p:nvPr/>
        </p:nvSpPr>
        <p:spPr bwMode="auto">
          <a:xfrm>
            <a:off x="5346856" y="5050516"/>
            <a:ext cx="5830133" cy="167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2188" name="Text Box 188"/>
          <p:cNvSpPr txBox="1">
            <a:spLocks noChangeArrowheads="1"/>
          </p:cNvSpPr>
          <p:nvPr/>
        </p:nvSpPr>
        <p:spPr bwMode="auto">
          <a:xfrm>
            <a:off x="7438955" y="3109232"/>
            <a:ext cx="408214" cy="87482"/>
          </a:xfrm>
          <a:prstGeom prst="rect">
            <a:avLst/>
          </a:prstGeom>
          <a:noFill/>
          <a:ln>
            <a:noFill/>
          </a:ln>
        </p:spPr>
        <p:txBody>
          <a:bodyPr lIns="12838" tIns="12838" rIns="12838" bIns="12838">
            <a:spAutoFit/>
          </a:bodyPr>
          <a:lstStyle>
            <a:lvl1pPr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5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5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400">
                <a:solidFill>
                  <a:srgbClr val="000000"/>
                </a:solidFill>
                <a:latin typeface="Times New Roman" panose="02020603050405020304" pitchFamily="18" charset="0"/>
              </a:rPr>
              <a:t>КВ</a:t>
            </a:r>
          </a:p>
        </p:txBody>
      </p:sp>
      <p:grpSp>
        <p:nvGrpSpPr>
          <p:cNvPr id="29836" name="Группа 489"/>
          <p:cNvGrpSpPr>
            <a:grpSpLocks/>
          </p:cNvGrpSpPr>
          <p:nvPr/>
        </p:nvGrpSpPr>
        <p:grpSpPr bwMode="auto">
          <a:xfrm>
            <a:off x="4896687" y="3246437"/>
            <a:ext cx="89580" cy="95250"/>
            <a:chOff x="12501608" y="14301854"/>
            <a:chExt cx="211380" cy="333356"/>
          </a:xfrm>
        </p:grpSpPr>
        <p:sp>
          <p:nvSpPr>
            <p:cNvPr id="2959" name="Line 2455"/>
            <p:cNvSpPr>
              <a:spLocks noChangeShapeType="1"/>
            </p:cNvSpPr>
            <p:nvPr/>
          </p:nvSpPr>
          <p:spPr bwMode="auto">
            <a:xfrm flipV="1">
              <a:off x="12501608" y="14446309"/>
              <a:ext cx="93897" cy="18890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scene3d>
              <a:camera prst="orthographicFront">
                <a:rot lat="0" lon="0" rev="300000"/>
              </a:camera>
              <a:lightRig rig="threePt" dir="t"/>
            </a:scene3d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308">
                <a:defRPr/>
              </a:pPr>
              <a:endParaRPr lang="ru-RU" dirty="0"/>
            </a:p>
          </p:txBody>
        </p:sp>
        <p:sp>
          <p:nvSpPr>
            <p:cNvPr id="2961" name="Line 2456"/>
            <p:cNvSpPr>
              <a:spLocks noChangeShapeType="1"/>
            </p:cNvSpPr>
            <p:nvPr/>
          </p:nvSpPr>
          <p:spPr bwMode="auto">
            <a:xfrm>
              <a:off x="12582123" y="14436783"/>
              <a:ext cx="41732" cy="10794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308">
                <a:defRPr/>
              </a:pPr>
              <a:endParaRPr lang="ru-RU" dirty="0"/>
            </a:p>
          </p:txBody>
        </p:sp>
        <p:sp>
          <p:nvSpPr>
            <p:cNvPr id="2962" name="Line 2457"/>
            <p:cNvSpPr>
              <a:spLocks noChangeShapeType="1"/>
            </p:cNvSpPr>
            <p:nvPr/>
          </p:nvSpPr>
          <p:spPr bwMode="auto">
            <a:xfrm flipV="1">
              <a:off x="12619091" y="14301854"/>
              <a:ext cx="93897" cy="24287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308">
                <a:defRPr/>
              </a:pPr>
              <a:endParaRPr lang="ru-RU" dirty="0"/>
            </a:p>
          </p:txBody>
        </p:sp>
      </p:grpSp>
      <p:grpSp>
        <p:nvGrpSpPr>
          <p:cNvPr id="29837" name="Группа 489"/>
          <p:cNvGrpSpPr>
            <a:grpSpLocks/>
          </p:cNvGrpSpPr>
          <p:nvPr/>
        </p:nvGrpSpPr>
        <p:grpSpPr bwMode="auto">
          <a:xfrm>
            <a:off x="4902357" y="2883580"/>
            <a:ext cx="90714" cy="95250"/>
            <a:chOff x="12501608" y="14301854"/>
            <a:chExt cx="211380" cy="333356"/>
          </a:xfrm>
        </p:grpSpPr>
        <p:sp>
          <p:nvSpPr>
            <p:cNvPr id="2971" name="Line 2455"/>
            <p:cNvSpPr>
              <a:spLocks noChangeShapeType="1"/>
            </p:cNvSpPr>
            <p:nvPr/>
          </p:nvSpPr>
          <p:spPr bwMode="auto">
            <a:xfrm flipV="1">
              <a:off x="12501608" y="14446309"/>
              <a:ext cx="93897" cy="18890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scene3d>
              <a:camera prst="orthographicFront">
                <a:rot lat="0" lon="0" rev="300000"/>
              </a:camera>
              <a:lightRig rig="threePt" dir="t"/>
            </a:scene3d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308">
                <a:defRPr/>
              </a:pPr>
              <a:endParaRPr lang="ru-RU" dirty="0"/>
            </a:p>
          </p:txBody>
        </p:sp>
        <p:sp>
          <p:nvSpPr>
            <p:cNvPr id="2972" name="Line 2456"/>
            <p:cNvSpPr>
              <a:spLocks noChangeShapeType="1"/>
            </p:cNvSpPr>
            <p:nvPr/>
          </p:nvSpPr>
          <p:spPr bwMode="auto">
            <a:xfrm>
              <a:off x="12582123" y="14436783"/>
              <a:ext cx="41732" cy="10794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308">
                <a:defRPr/>
              </a:pPr>
              <a:endParaRPr lang="ru-RU" dirty="0"/>
            </a:p>
          </p:txBody>
        </p:sp>
        <p:sp>
          <p:nvSpPr>
            <p:cNvPr id="3033" name="Line 2457"/>
            <p:cNvSpPr>
              <a:spLocks noChangeShapeType="1"/>
            </p:cNvSpPr>
            <p:nvPr/>
          </p:nvSpPr>
          <p:spPr bwMode="auto">
            <a:xfrm flipV="1">
              <a:off x="12619091" y="14301854"/>
              <a:ext cx="93897" cy="24287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308">
                <a:defRPr/>
              </a:pPr>
              <a:endParaRPr lang="ru-RU" dirty="0"/>
            </a:p>
          </p:txBody>
        </p:sp>
      </p:grpSp>
      <p:grpSp>
        <p:nvGrpSpPr>
          <p:cNvPr id="29838" name="Group 928"/>
          <p:cNvGrpSpPr>
            <a:grpSpLocks/>
          </p:cNvGrpSpPr>
          <p:nvPr/>
        </p:nvGrpSpPr>
        <p:grpSpPr bwMode="auto">
          <a:xfrm>
            <a:off x="5690438" y="1745116"/>
            <a:ext cx="314098" cy="265339"/>
            <a:chOff x="5420" y="1616"/>
            <a:chExt cx="198" cy="167"/>
          </a:xfrm>
        </p:grpSpPr>
        <p:sp>
          <p:nvSpPr>
            <p:cNvPr id="29945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46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47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48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49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39" name="Group 929"/>
          <p:cNvGrpSpPr>
            <a:grpSpLocks/>
          </p:cNvGrpSpPr>
          <p:nvPr/>
        </p:nvGrpSpPr>
        <p:grpSpPr bwMode="auto">
          <a:xfrm>
            <a:off x="6426357" y="1738313"/>
            <a:ext cx="314099" cy="265339"/>
            <a:chOff x="5420" y="1616"/>
            <a:chExt cx="198" cy="167"/>
          </a:xfrm>
        </p:grpSpPr>
        <p:sp>
          <p:nvSpPr>
            <p:cNvPr id="29940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41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42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43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44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40" name="Group 935"/>
          <p:cNvGrpSpPr>
            <a:grpSpLocks/>
          </p:cNvGrpSpPr>
          <p:nvPr/>
        </p:nvGrpSpPr>
        <p:grpSpPr bwMode="auto">
          <a:xfrm>
            <a:off x="6969509" y="1738313"/>
            <a:ext cx="314098" cy="265339"/>
            <a:chOff x="5420" y="1616"/>
            <a:chExt cx="198" cy="167"/>
          </a:xfrm>
        </p:grpSpPr>
        <p:sp>
          <p:nvSpPr>
            <p:cNvPr id="29935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36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37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38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39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41" name="Group 941"/>
          <p:cNvGrpSpPr>
            <a:grpSpLocks/>
          </p:cNvGrpSpPr>
          <p:nvPr/>
        </p:nvGrpSpPr>
        <p:grpSpPr bwMode="auto">
          <a:xfrm>
            <a:off x="7547813" y="1738313"/>
            <a:ext cx="314098" cy="265339"/>
            <a:chOff x="5420" y="1616"/>
            <a:chExt cx="198" cy="167"/>
          </a:xfrm>
        </p:grpSpPr>
        <p:sp>
          <p:nvSpPr>
            <p:cNvPr id="29930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31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32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33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34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42" name="Group 947"/>
          <p:cNvGrpSpPr>
            <a:grpSpLocks/>
          </p:cNvGrpSpPr>
          <p:nvPr/>
        </p:nvGrpSpPr>
        <p:grpSpPr bwMode="auto">
          <a:xfrm>
            <a:off x="8139723" y="1746250"/>
            <a:ext cx="314098" cy="265339"/>
            <a:chOff x="5420" y="1616"/>
            <a:chExt cx="198" cy="167"/>
          </a:xfrm>
        </p:grpSpPr>
        <p:sp>
          <p:nvSpPr>
            <p:cNvPr id="29925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26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27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28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29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43" name="Group 953"/>
          <p:cNvGrpSpPr>
            <a:grpSpLocks/>
          </p:cNvGrpSpPr>
          <p:nvPr/>
        </p:nvGrpSpPr>
        <p:grpSpPr bwMode="auto">
          <a:xfrm>
            <a:off x="5688170" y="5053920"/>
            <a:ext cx="314098" cy="264205"/>
            <a:chOff x="5420" y="1616"/>
            <a:chExt cx="198" cy="167"/>
          </a:xfrm>
        </p:grpSpPr>
        <p:sp>
          <p:nvSpPr>
            <p:cNvPr id="29920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21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22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23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24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44" name="Group 959"/>
          <p:cNvGrpSpPr>
            <a:grpSpLocks/>
          </p:cNvGrpSpPr>
          <p:nvPr/>
        </p:nvGrpSpPr>
        <p:grpSpPr bwMode="auto">
          <a:xfrm>
            <a:off x="6986518" y="5048250"/>
            <a:ext cx="315232" cy="265339"/>
            <a:chOff x="5420" y="1616"/>
            <a:chExt cx="198" cy="167"/>
          </a:xfrm>
        </p:grpSpPr>
        <p:sp>
          <p:nvSpPr>
            <p:cNvPr id="29915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16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17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18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19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45" name="Group 965"/>
          <p:cNvGrpSpPr>
            <a:grpSpLocks/>
          </p:cNvGrpSpPr>
          <p:nvPr/>
        </p:nvGrpSpPr>
        <p:grpSpPr bwMode="auto">
          <a:xfrm>
            <a:off x="6382134" y="5039179"/>
            <a:ext cx="314098" cy="265339"/>
            <a:chOff x="5420" y="1616"/>
            <a:chExt cx="198" cy="167"/>
          </a:xfrm>
        </p:grpSpPr>
        <p:sp>
          <p:nvSpPr>
            <p:cNvPr id="29910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11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12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13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14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846" name="Group 971"/>
          <p:cNvGrpSpPr>
            <a:grpSpLocks/>
          </p:cNvGrpSpPr>
          <p:nvPr/>
        </p:nvGrpSpPr>
        <p:grpSpPr bwMode="auto">
          <a:xfrm>
            <a:off x="7648732" y="4474482"/>
            <a:ext cx="192768" cy="310696"/>
            <a:chOff x="4266" y="2651"/>
            <a:chExt cx="121" cy="196"/>
          </a:xfrm>
        </p:grpSpPr>
        <p:sp>
          <p:nvSpPr>
            <p:cNvPr id="29905" name="Line 300"/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06" name="Line 301"/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07" name="Picture 302" descr="Телефон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908" name="Picture 303" descr="Факс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09" name="Line 304"/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grpSp>
        <p:nvGrpSpPr>
          <p:cNvPr id="29847" name="Group 977"/>
          <p:cNvGrpSpPr>
            <a:grpSpLocks/>
          </p:cNvGrpSpPr>
          <p:nvPr/>
        </p:nvGrpSpPr>
        <p:grpSpPr bwMode="auto">
          <a:xfrm>
            <a:off x="7576160" y="5050518"/>
            <a:ext cx="314099" cy="265339"/>
            <a:chOff x="5420" y="1616"/>
            <a:chExt cx="198" cy="167"/>
          </a:xfrm>
        </p:grpSpPr>
        <p:sp>
          <p:nvSpPr>
            <p:cNvPr id="29900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901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02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903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904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01" name="AutoShape 2190"/>
          <p:cNvSpPr>
            <a:spLocks noChangeArrowheads="1"/>
          </p:cNvSpPr>
          <p:nvPr/>
        </p:nvSpPr>
        <p:spPr bwMode="auto">
          <a:xfrm>
            <a:off x="4485071" y="4281714"/>
            <a:ext cx="269875" cy="192768"/>
          </a:xfrm>
          <a:prstGeom prst="flowChartExtra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none" lIns="18346" tIns="0" rIns="18346" bIns="0" anchor="ctr"/>
          <a:lstStyle>
            <a:lvl1pPr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en-US" sz="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BGAN</a:t>
            </a:r>
            <a:endParaRPr lang="ru-RU" sz="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849" name="AutoShape 931"/>
          <p:cNvSpPr>
            <a:spLocks noChangeArrowheads="1"/>
          </p:cNvSpPr>
          <p:nvPr/>
        </p:nvSpPr>
        <p:spPr bwMode="auto">
          <a:xfrm rot="13543201" flipH="1">
            <a:off x="4600165" y="4230121"/>
            <a:ext cx="81643" cy="51026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8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rgbClr val="3333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lIns="46599" tIns="23300" rIns="46599" bIns="23300"/>
          <a:lstStyle/>
          <a:p>
            <a:endParaRPr lang="ru-RU" sz="1286"/>
          </a:p>
        </p:txBody>
      </p:sp>
      <p:sp>
        <p:nvSpPr>
          <p:cNvPr id="29850" name="Line 551"/>
          <p:cNvSpPr>
            <a:spLocks noChangeShapeType="1"/>
          </p:cNvSpPr>
          <p:nvPr/>
        </p:nvSpPr>
        <p:spPr bwMode="auto">
          <a:xfrm>
            <a:off x="4861535" y="3823607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pic>
        <p:nvPicPr>
          <p:cNvPr id="29851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4270759" y="2339295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5" name="AutoShape 2190"/>
          <p:cNvSpPr>
            <a:spLocks noChangeArrowheads="1"/>
          </p:cNvSpPr>
          <p:nvPr/>
        </p:nvSpPr>
        <p:spPr bwMode="auto">
          <a:xfrm>
            <a:off x="4485071" y="3746500"/>
            <a:ext cx="269875" cy="192768"/>
          </a:xfrm>
          <a:prstGeom prst="flowChartExtra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none" lIns="18346" tIns="0" rIns="18346" bIns="0" anchor="ctr"/>
          <a:lstStyle>
            <a:lvl1pPr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ru-RU" sz="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1600</a:t>
            </a:r>
          </a:p>
        </p:txBody>
      </p:sp>
      <p:sp>
        <p:nvSpPr>
          <p:cNvPr id="2206" name="Text Box 613"/>
          <p:cNvSpPr txBox="1">
            <a:spLocks noChangeArrowheads="1"/>
          </p:cNvSpPr>
          <p:nvPr/>
        </p:nvSpPr>
        <p:spPr bwMode="auto">
          <a:xfrm>
            <a:off x="4718660" y="6702652"/>
            <a:ext cx="305027" cy="155348"/>
          </a:xfrm>
          <a:prstGeom prst="rect">
            <a:avLst/>
          </a:prstGeom>
          <a:noFill/>
          <a:ln>
            <a:noFill/>
          </a:ln>
        </p:spPr>
        <p:txBody>
          <a:bodyPr lIns="65306" tIns="32653" rIns="65306" bIns="32653"/>
          <a:lstStyle>
            <a:lvl1pPr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900"/>
          </a:p>
        </p:txBody>
      </p:sp>
      <p:pic>
        <p:nvPicPr>
          <p:cNvPr id="29854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5600857" y="1551214"/>
            <a:ext cx="168956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55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315232" y="1553482"/>
            <a:ext cx="168956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56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477509" y="4861152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57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899206" y="4852081"/>
            <a:ext cx="16895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58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278946" y="4852081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59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5591786" y="4852081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60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450295" y="1545545"/>
            <a:ext cx="16895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61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870857" y="1545545"/>
            <a:ext cx="168956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62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8049009" y="1545545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863" name="Group 953"/>
          <p:cNvGrpSpPr>
            <a:grpSpLocks/>
          </p:cNvGrpSpPr>
          <p:nvPr/>
        </p:nvGrpSpPr>
        <p:grpSpPr bwMode="auto">
          <a:xfrm>
            <a:off x="4770821" y="3940402"/>
            <a:ext cx="314099" cy="265339"/>
            <a:chOff x="5420" y="1616"/>
            <a:chExt cx="198" cy="167"/>
          </a:xfrm>
        </p:grpSpPr>
        <p:sp>
          <p:nvSpPr>
            <p:cNvPr id="29895" name="Line 278"/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896" name="Line 279"/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897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898" name="Line 283"/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899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864" name="AutoShape 931"/>
          <p:cNvSpPr>
            <a:spLocks noChangeArrowheads="1"/>
          </p:cNvSpPr>
          <p:nvPr/>
        </p:nvSpPr>
        <p:spPr bwMode="auto">
          <a:xfrm rot="13543201" flipH="1">
            <a:off x="4606402" y="3695473"/>
            <a:ext cx="80509" cy="51027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8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rgbClr val="3333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lIns="46599" tIns="23300" rIns="46599" bIns="23300"/>
          <a:lstStyle/>
          <a:p>
            <a:endParaRPr lang="ru-RU" sz="1286"/>
          </a:p>
        </p:txBody>
      </p:sp>
      <p:grpSp>
        <p:nvGrpSpPr>
          <p:cNvPr id="29865" name="Group 767"/>
          <p:cNvGrpSpPr>
            <a:grpSpLocks/>
          </p:cNvGrpSpPr>
          <p:nvPr/>
        </p:nvGrpSpPr>
        <p:grpSpPr bwMode="auto">
          <a:xfrm>
            <a:off x="4767420" y="4480152"/>
            <a:ext cx="317500" cy="373062"/>
            <a:chOff x="2116" y="1488"/>
            <a:chExt cx="126" cy="210"/>
          </a:xfrm>
        </p:grpSpPr>
        <p:sp>
          <p:nvSpPr>
            <p:cNvPr id="29888" name="Line 278"/>
            <p:cNvSpPr>
              <a:spLocks noChangeShapeType="1"/>
            </p:cNvSpPr>
            <p:nvPr/>
          </p:nvSpPr>
          <p:spPr bwMode="auto">
            <a:xfrm flipH="1">
              <a:off x="2116" y="161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889" name="Line 279"/>
            <p:cNvSpPr>
              <a:spLocks noChangeShapeType="1"/>
            </p:cNvSpPr>
            <p:nvPr/>
          </p:nvSpPr>
          <p:spPr bwMode="auto">
            <a:xfrm>
              <a:off x="2116" y="148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890" name="Line 280"/>
            <p:cNvSpPr>
              <a:spLocks noChangeShapeType="1"/>
            </p:cNvSpPr>
            <p:nvPr/>
          </p:nvSpPr>
          <p:spPr bwMode="auto">
            <a:xfrm flipH="1">
              <a:off x="2116" y="167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891" name="Picture 281" descr="Видеотелефонная-связь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156" y="1641"/>
              <a:ext cx="86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892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156" y="1579"/>
              <a:ext cx="85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893" name="Line 283"/>
            <p:cNvSpPr>
              <a:spLocks noChangeShapeType="1"/>
            </p:cNvSpPr>
            <p:nvPr/>
          </p:nvSpPr>
          <p:spPr bwMode="auto">
            <a:xfrm flipH="1">
              <a:off x="2116" y="1538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894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158" y="1494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866" name="Line 290"/>
          <p:cNvSpPr>
            <a:spLocks noChangeShapeType="1"/>
          </p:cNvSpPr>
          <p:nvPr/>
        </p:nvSpPr>
        <p:spPr bwMode="auto">
          <a:xfrm flipV="1">
            <a:off x="4564446" y="4480152"/>
            <a:ext cx="7858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ru-RU" sz="1286"/>
          </a:p>
        </p:txBody>
      </p:sp>
      <p:sp>
        <p:nvSpPr>
          <p:cNvPr id="2220" name="Прямоугольник 516"/>
          <p:cNvSpPr>
            <a:spLocks noChangeArrowheads="1"/>
          </p:cNvSpPr>
          <p:nvPr/>
        </p:nvSpPr>
        <p:spPr bwMode="auto">
          <a:xfrm>
            <a:off x="413134" y="4467678"/>
            <a:ext cx="3286125" cy="178510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</a:t>
            </a: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телефонная связь,  ВКС, передача данных;</a:t>
            </a:r>
          </a:p>
          <a:p>
            <a:pPr eaLnBrk="1" hangingPunct="1">
              <a:defRPr/>
            </a:pPr>
            <a:endParaRPr lang="ru-RU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-  мобильный радиотелефон;</a:t>
            </a:r>
          </a:p>
          <a:p>
            <a:pPr eaLnBrk="1" hangingPunct="1">
              <a:defRPr/>
            </a:pPr>
            <a:endParaRPr lang="ru-RU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- радиостанция стационарная (возимая);</a:t>
            </a:r>
          </a:p>
          <a:p>
            <a:pPr eaLnBrk="1" hangingPunct="1">
              <a:defRPr/>
            </a:pPr>
            <a:endParaRPr lang="ru-RU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а      - стационарная  спутниковой связи;</a:t>
            </a:r>
          </a:p>
          <a:p>
            <a:pPr eaLnBrk="1" hangingPunct="1">
              <a:defRPr/>
            </a:pP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 телеграфная связь</a:t>
            </a:r>
          </a:p>
          <a:p>
            <a:pPr eaLnBrk="1" hangingPunct="1">
              <a:defRPr/>
            </a:pP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ТЧ канал;</a:t>
            </a:r>
          </a:p>
          <a:p>
            <a:pPr eaLnBrk="1" hangingPunct="1">
              <a:defRPr/>
            </a:pP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автомобиль связи  </a:t>
            </a:r>
          </a:p>
        </p:txBody>
      </p:sp>
      <p:grpSp>
        <p:nvGrpSpPr>
          <p:cNvPr id="29868" name="Group 685"/>
          <p:cNvGrpSpPr>
            <a:grpSpLocks/>
          </p:cNvGrpSpPr>
          <p:nvPr/>
        </p:nvGrpSpPr>
        <p:grpSpPr bwMode="auto">
          <a:xfrm>
            <a:off x="667134" y="4467678"/>
            <a:ext cx="317500" cy="373063"/>
            <a:chOff x="2116" y="1488"/>
            <a:chExt cx="126" cy="210"/>
          </a:xfrm>
        </p:grpSpPr>
        <p:sp>
          <p:nvSpPr>
            <p:cNvPr id="29881" name="Line 278"/>
            <p:cNvSpPr>
              <a:spLocks noChangeShapeType="1"/>
            </p:cNvSpPr>
            <p:nvPr/>
          </p:nvSpPr>
          <p:spPr bwMode="auto">
            <a:xfrm flipH="1">
              <a:off x="2116" y="161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882" name="Line 279"/>
            <p:cNvSpPr>
              <a:spLocks noChangeShapeType="1"/>
            </p:cNvSpPr>
            <p:nvPr/>
          </p:nvSpPr>
          <p:spPr bwMode="auto">
            <a:xfrm>
              <a:off x="2116" y="148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29883" name="Line 280"/>
            <p:cNvSpPr>
              <a:spLocks noChangeShapeType="1"/>
            </p:cNvSpPr>
            <p:nvPr/>
          </p:nvSpPr>
          <p:spPr bwMode="auto">
            <a:xfrm flipH="1">
              <a:off x="2116" y="1670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884" name="Picture 281" descr="Видеотелефонная-связь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156" y="1641"/>
              <a:ext cx="86" cy="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885" name="Picture 282" descr="Передача-данных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156" y="1579"/>
              <a:ext cx="85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886" name="Line 283"/>
            <p:cNvSpPr>
              <a:spLocks noChangeShapeType="1"/>
            </p:cNvSpPr>
            <p:nvPr/>
          </p:nvSpPr>
          <p:spPr bwMode="auto">
            <a:xfrm flipH="1">
              <a:off x="2116" y="1538"/>
              <a:ext cx="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29887" name="Picture 284" descr="Телефон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158" y="1494"/>
              <a:ext cx="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9869" name="Picture 846" descr="Сотовый-телефон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27446" y="4824866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70" name="Picture 187" descr="Радиостанция-подвижн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7446" y="5110616"/>
            <a:ext cx="149679" cy="1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4" name="AutoShape 2190"/>
          <p:cNvSpPr>
            <a:spLocks noChangeArrowheads="1"/>
          </p:cNvSpPr>
          <p:nvPr/>
        </p:nvSpPr>
        <p:spPr bwMode="auto">
          <a:xfrm>
            <a:off x="627446" y="5419045"/>
            <a:ext cx="269875" cy="191634"/>
          </a:xfrm>
          <a:prstGeom prst="flowChartExtra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none" lIns="18346" tIns="0" rIns="18346" bIns="0" anchor="ctr"/>
          <a:lstStyle>
            <a:lvl1pPr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66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en-US" sz="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BGAN</a:t>
            </a:r>
            <a:endParaRPr lang="ru-RU" sz="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872" name="AutoShape 931"/>
          <p:cNvSpPr>
            <a:spLocks noChangeArrowheads="1"/>
          </p:cNvSpPr>
          <p:nvPr/>
        </p:nvSpPr>
        <p:spPr bwMode="auto">
          <a:xfrm rot="13543201" flipH="1">
            <a:off x="743107" y="5354411"/>
            <a:ext cx="80509" cy="51026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8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rgbClr val="3333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lIns="46599" tIns="23300" rIns="46599" bIns="23300"/>
          <a:lstStyle/>
          <a:p>
            <a:endParaRPr lang="ru-RU" sz="1286"/>
          </a:p>
        </p:txBody>
      </p:sp>
      <p:pic>
        <p:nvPicPr>
          <p:cNvPr id="29873" name="Picture 252" descr="Телеграф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5482" y="5709330"/>
            <a:ext cx="137206" cy="68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74" name="Picture 221" descr="Громкоговорящая-связь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755581" y="5844268"/>
            <a:ext cx="66901" cy="17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75" name="Picture 252" descr="Телеграф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7446" y="6130018"/>
            <a:ext cx="294821" cy="147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876" name="Группа 489"/>
          <p:cNvGrpSpPr>
            <a:grpSpLocks/>
          </p:cNvGrpSpPr>
          <p:nvPr/>
        </p:nvGrpSpPr>
        <p:grpSpPr bwMode="auto">
          <a:xfrm>
            <a:off x="787330" y="6039303"/>
            <a:ext cx="90714" cy="95250"/>
            <a:chOff x="12501608" y="14301854"/>
            <a:chExt cx="211380" cy="333356"/>
          </a:xfrm>
        </p:grpSpPr>
        <p:sp>
          <p:nvSpPr>
            <p:cNvPr id="550" name="Line 2455"/>
            <p:cNvSpPr>
              <a:spLocks noChangeShapeType="1"/>
            </p:cNvSpPr>
            <p:nvPr/>
          </p:nvSpPr>
          <p:spPr bwMode="auto">
            <a:xfrm flipV="1">
              <a:off x="12501608" y="14446309"/>
              <a:ext cx="93897" cy="18890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scene3d>
              <a:camera prst="orthographicFront">
                <a:rot lat="0" lon="0" rev="300000"/>
              </a:camera>
              <a:lightRig rig="threePt" dir="t"/>
            </a:scene3d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308">
                <a:defRPr/>
              </a:pPr>
              <a:endParaRPr lang="ru-RU" dirty="0"/>
            </a:p>
          </p:txBody>
        </p:sp>
        <p:sp>
          <p:nvSpPr>
            <p:cNvPr id="551" name="Line 2456"/>
            <p:cNvSpPr>
              <a:spLocks noChangeShapeType="1"/>
            </p:cNvSpPr>
            <p:nvPr/>
          </p:nvSpPr>
          <p:spPr bwMode="auto">
            <a:xfrm>
              <a:off x="12582123" y="14436783"/>
              <a:ext cx="41732" cy="10794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308">
                <a:defRPr/>
              </a:pPr>
              <a:endParaRPr lang="ru-RU" dirty="0"/>
            </a:p>
          </p:txBody>
        </p:sp>
        <p:sp>
          <p:nvSpPr>
            <p:cNvPr id="552" name="Line 2457"/>
            <p:cNvSpPr>
              <a:spLocks noChangeShapeType="1"/>
            </p:cNvSpPr>
            <p:nvPr/>
          </p:nvSpPr>
          <p:spPr bwMode="auto">
            <a:xfrm flipV="1">
              <a:off x="12619091" y="14301854"/>
              <a:ext cx="93897" cy="24287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4308">
                <a:defRPr/>
              </a:pPr>
              <a:endParaRPr lang="ru-RU" dirty="0"/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B202930-19E9-4F6E-92D9-1B7A42639C8B}"/>
              </a:ext>
            </a:extLst>
          </p:cNvPr>
          <p:cNvSpPr/>
          <p:nvPr/>
        </p:nvSpPr>
        <p:spPr>
          <a:xfrm>
            <a:off x="1071568" y="5047"/>
            <a:ext cx="1004886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2831"/>
            <a:r>
              <a:rPr lang="ru-RU" sz="1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Схема</a:t>
            </a:r>
          </a:p>
          <a:p>
            <a:pPr lvl="0" algn="ctr" defTabSz="912831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организации связи при ликвидации чрезвычайных ситуаций РХБ характера </a:t>
            </a:r>
          </a:p>
          <a:p>
            <a:pPr lvl="0" algn="ctr" defTabSz="912831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территории ______________ муниципального образования</a:t>
            </a:r>
            <a:endParaRPr lang="ru-RU" sz="1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7" name="Rectangle 116">
            <a:extLst>
              <a:ext uri="{FF2B5EF4-FFF2-40B4-BE49-F238E27FC236}">
                <a16:creationId xmlns:a16="http://schemas.microsoft.com/office/drawing/2014/main" id="{A87674D1-5085-4CEF-8340-9D3D59CFB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9201" y="3902982"/>
            <a:ext cx="530679" cy="158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368" name="Line 118">
            <a:extLst>
              <a:ext uri="{FF2B5EF4-FFF2-40B4-BE49-F238E27FC236}">
                <a16:creationId xmlns:a16="http://schemas.microsoft.com/office/drawing/2014/main" id="{231F529D-E323-4891-A9B6-1CB12D6685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9201" y="4173991"/>
            <a:ext cx="53067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369" name="Text Box 636">
            <a:extLst>
              <a:ext uri="{FF2B5EF4-FFF2-40B4-BE49-F238E27FC236}">
                <a16:creationId xmlns:a16="http://schemas.microsoft.com/office/drawing/2014/main" id="{71E38F38-AB81-44E8-80CA-D9089C6A7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5614" y="3873500"/>
            <a:ext cx="131952" cy="158277"/>
          </a:xfrm>
          <a:prstGeom prst="rect">
            <a:avLst/>
          </a:prstGeom>
          <a:noFill/>
          <a:ln>
            <a:noFill/>
          </a:ln>
        </p:spPr>
        <p:txBody>
          <a:bodyPr wrap="none" lIns="65306" tIns="32653" rIns="65306" bIns="326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600"/>
          </a:p>
        </p:txBody>
      </p:sp>
      <p:grpSp>
        <p:nvGrpSpPr>
          <p:cNvPr id="370" name="Group 971">
            <a:extLst>
              <a:ext uri="{FF2B5EF4-FFF2-40B4-BE49-F238E27FC236}">
                <a16:creationId xmlns:a16="http://schemas.microsoft.com/office/drawing/2014/main" id="{FBA2778A-54A7-47DB-9D58-2A9AC002DBDD}"/>
              </a:ext>
            </a:extLst>
          </p:cNvPr>
          <p:cNvGrpSpPr>
            <a:grpSpLocks/>
          </p:cNvGrpSpPr>
          <p:nvPr/>
        </p:nvGrpSpPr>
        <p:grpSpPr bwMode="auto">
          <a:xfrm>
            <a:off x="8233201" y="4482420"/>
            <a:ext cx="192768" cy="310696"/>
            <a:chOff x="4266" y="2651"/>
            <a:chExt cx="121" cy="196"/>
          </a:xfrm>
        </p:grpSpPr>
        <p:sp>
          <p:nvSpPr>
            <p:cNvPr id="371" name="Line 300">
              <a:extLst>
                <a:ext uri="{FF2B5EF4-FFF2-40B4-BE49-F238E27FC236}">
                  <a16:creationId xmlns:a16="http://schemas.microsoft.com/office/drawing/2014/main" id="{F9B39412-C991-49ED-A5B6-7911A4A974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72" name="Line 301">
              <a:extLst>
                <a:ext uri="{FF2B5EF4-FFF2-40B4-BE49-F238E27FC236}">
                  <a16:creationId xmlns:a16="http://schemas.microsoft.com/office/drawing/2014/main" id="{3B21F1A2-F699-4E39-BD17-10FAC716D3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73" name="Picture 302" descr="Телефон">
              <a:extLst>
                <a:ext uri="{FF2B5EF4-FFF2-40B4-BE49-F238E27FC236}">
                  <a16:creationId xmlns:a16="http://schemas.microsoft.com/office/drawing/2014/main" id="{CF0CB085-D3DE-427F-BA92-3ADA32EEDF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4" name="Picture 303" descr="Факс">
              <a:extLst>
                <a:ext uri="{FF2B5EF4-FFF2-40B4-BE49-F238E27FC236}">
                  <a16:creationId xmlns:a16="http://schemas.microsoft.com/office/drawing/2014/main" id="{803F300E-54F2-4DBF-B0F2-41D3C5108E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5" name="Line 304">
              <a:extLst>
                <a:ext uri="{FF2B5EF4-FFF2-40B4-BE49-F238E27FC236}">
                  <a16:creationId xmlns:a16="http://schemas.microsoft.com/office/drawing/2014/main" id="{B4AE92BE-E155-4EE8-884F-1ECAF436D6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grpSp>
        <p:nvGrpSpPr>
          <p:cNvPr id="376" name="Group 977">
            <a:extLst>
              <a:ext uri="{FF2B5EF4-FFF2-40B4-BE49-F238E27FC236}">
                <a16:creationId xmlns:a16="http://schemas.microsoft.com/office/drawing/2014/main" id="{5A093B0B-01AF-428C-83E9-D6273E37FF89}"/>
              </a:ext>
            </a:extLst>
          </p:cNvPr>
          <p:cNvGrpSpPr>
            <a:grpSpLocks/>
          </p:cNvGrpSpPr>
          <p:nvPr/>
        </p:nvGrpSpPr>
        <p:grpSpPr bwMode="auto">
          <a:xfrm>
            <a:off x="8160629" y="5058456"/>
            <a:ext cx="314099" cy="265339"/>
            <a:chOff x="5420" y="1616"/>
            <a:chExt cx="198" cy="167"/>
          </a:xfrm>
        </p:grpSpPr>
        <p:sp>
          <p:nvSpPr>
            <p:cNvPr id="377" name="Line 278">
              <a:extLst>
                <a:ext uri="{FF2B5EF4-FFF2-40B4-BE49-F238E27FC236}">
                  <a16:creationId xmlns:a16="http://schemas.microsoft.com/office/drawing/2014/main" id="{9B9421A3-E24F-4B30-9793-B78493253D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78" name="Line 279">
              <a:extLst>
                <a:ext uri="{FF2B5EF4-FFF2-40B4-BE49-F238E27FC236}">
                  <a16:creationId xmlns:a16="http://schemas.microsoft.com/office/drawing/2014/main" id="{4150E210-CE99-4CC1-93DB-7FF128616D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79" name="Picture 282" descr="Передача-данных">
              <a:extLst>
                <a:ext uri="{FF2B5EF4-FFF2-40B4-BE49-F238E27FC236}">
                  <a16:creationId xmlns:a16="http://schemas.microsoft.com/office/drawing/2014/main" id="{067F1061-1077-4DEC-8804-C55EDBEFC6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0" name="Line 283">
              <a:extLst>
                <a:ext uri="{FF2B5EF4-FFF2-40B4-BE49-F238E27FC236}">
                  <a16:creationId xmlns:a16="http://schemas.microsoft.com/office/drawing/2014/main" id="{39582DEB-3531-40B1-AFC4-A4875AC55F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81" name="Picture 284" descr="Телефон">
              <a:extLst>
                <a:ext uri="{FF2B5EF4-FFF2-40B4-BE49-F238E27FC236}">
                  <a16:creationId xmlns:a16="http://schemas.microsoft.com/office/drawing/2014/main" id="{8AB123E4-D322-47B1-B999-8F7AA31528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82" name="Picture 846" descr="Сотовый-телефон">
            <a:extLst>
              <a:ext uri="{FF2B5EF4-FFF2-40B4-BE49-F238E27FC236}">
                <a16:creationId xmlns:a16="http://schemas.microsoft.com/office/drawing/2014/main" id="{A176267A-67E3-43C9-8337-D2CD6216C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8061978" y="4869090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3" name="Text Box 117">
            <a:extLst>
              <a:ext uri="{FF2B5EF4-FFF2-40B4-BE49-F238E27FC236}">
                <a16:creationId xmlns:a16="http://schemas.microsoft.com/office/drawing/2014/main" id="{EB953F0B-00D3-4C8A-91B6-068C6CFBB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2516" y="4040029"/>
            <a:ext cx="700768" cy="52707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Ветлаборатория</a:t>
            </a:r>
          </a:p>
        </p:txBody>
      </p:sp>
      <p:sp>
        <p:nvSpPr>
          <p:cNvPr id="384" name="Rectangle 116">
            <a:extLst>
              <a:ext uri="{FF2B5EF4-FFF2-40B4-BE49-F238E27FC236}">
                <a16:creationId xmlns:a16="http://schemas.microsoft.com/office/drawing/2014/main" id="{24D8A2B7-DBCD-4FB3-9A1E-4E2A8C28D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9850" y="3910216"/>
            <a:ext cx="530679" cy="158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385" name="Line 118">
            <a:extLst>
              <a:ext uri="{FF2B5EF4-FFF2-40B4-BE49-F238E27FC236}">
                <a16:creationId xmlns:a16="http://schemas.microsoft.com/office/drawing/2014/main" id="{CBFB23C7-D917-4031-8B06-B42CD75DF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9850" y="4181225"/>
            <a:ext cx="53067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386" name="Text Box 636">
            <a:extLst>
              <a:ext uri="{FF2B5EF4-FFF2-40B4-BE49-F238E27FC236}">
                <a16:creationId xmlns:a16="http://schemas.microsoft.com/office/drawing/2014/main" id="{C9D1B95F-5A75-435C-BA8D-C62C969BB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6263" y="3880734"/>
            <a:ext cx="131952" cy="158277"/>
          </a:xfrm>
          <a:prstGeom prst="rect">
            <a:avLst/>
          </a:prstGeom>
          <a:noFill/>
          <a:ln>
            <a:noFill/>
          </a:ln>
        </p:spPr>
        <p:txBody>
          <a:bodyPr wrap="none" lIns="65306" tIns="32653" rIns="65306" bIns="326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600"/>
          </a:p>
        </p:txBody>
      </p:sp>
      <p:grpSp>
        <p:nvGrpSpPr>
          <p:cNvPr id="387" name="Group 971">
            <a:extLst>
              <a:ext uri="{FF2B5EF4-FFF2-40B4-BE49-F238E27FC236}">
                <a16:creationId xmlns:a16="http://schemas.microsoft.com/office/drawing/2014/main" id="{02749ADA-0C39-49A0-B40F-9AE8D41FE556}"/>
              </a:ext>
            </a:extLst>
          </p:cNvPr>
          <p:cNvGrpSpPr>
            <a:grpSpLocks/>
          </p:cNvGrpSpPr>
          <p:nvPr/>
        </p:nvGrpSpPr>
        <p:grpSpPr bwMode="auto">
          <a:xfrm>
            <a:off x="8843850" y="4489654"/>
            <a:ext cx="192768" cy="310696"/>
            <a:chOff x="4266" y="2651"/>
            <a:chExt cx="121" cy="196"/>
          </a:xfrm>
        </p:grpSpPr>
        <p:sp>
          <p:nvSpPr>
            <p:cNvPr id="388" name="Line 300">
              <a:extLst>
                <a:ext uri="{FF2B5EF4-FFF2-40B4-BE49-F238E27FC236}">
                  <a16:creationId xmlns:a16="http://schemas.microsoft.com/office/drawing/2014/main" id="{1A073FCC-BA6C-4F5A-A90B-C0A96DBACB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89" name="Line 301">
              <a:extLst>
                <a:ext uri="{FF2B5EF4-FFF2-40B4-BE49-F238E27FC236}">
                  <a16:creationId xmlns:a16="http://schemas.microsoft.com/office/drawing/2014/main" id="{358E8A3C-F738-4733-BE4B-2748183EB4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90" name="Picture 302" descr="Телефон">
              <a:extLst>
                <a:ext uri="{FF2B5EF4-FFF2-40B4-BE49-F238E27FC236}">
                  <a16:creationId xmlns:a16="http://schemas.microsoft.com/office/drawing/2014/main" id="{CBD59B06-9DD0-47C8-B3EC-682E93FFD8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1" name="Picture 303" descr="Факс">
              <a:extLst>
                <a:ext uri="{FF2B5EF4-FFF2-40B4-BE49-F238E27FC236}">
                  <a16:creationId xmlns:a16="http://schemas.microsoft.com/office/drawing/2014/main" id="{5FE39423-A288-4D08-99BA-CB78C43CD1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2" name="Line 304">
              <a:extLst>
                <a:ext uri="{FF2B5EF4-FFF2-40B4-BE49-F238E27FC236}">
                  <a16:creationId xmlns:a16="http://schemas.microsoft.com/office/drawing/2014/main" id="{C6E84516-318F-4106-AADC-99C75EA95D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grpSp>
        <p:nvGrpSpPr>
          <p:cNvPr id="393" name="Group 977">
            <a:extLst>
              <a:ext uri="{FF2B5EF4-FFF2-40B4-BE49-F238E27FC236}">
                <a16:creationId xmlns:a16="http://schemas.microsoft.com/office/drawing/2014/main" id="{74C282BB-7993-47E0-9556-5FA59356880D}"/>
              </a:ext>
            </a:extLst>
          </p:cNvPr>
          <p:cNvGrpSpPr>
            <a:grpSpLocks/>
          </p:cNvGrpSpPr>
          <p:nvPr/>
        </p:nvGrpSpPr>
        <p:grpSpPr bwMode="auto">
          <a:xfrm>
            <a:off x="8771278" y="5065690"/>
            <a:ext cx="314099" cy="265339"/>
            <a:chOff x="5420" y="1616"/>
            <a:chExt cx="198" cy="167"/>
          </a:xfrm>
        </p:grpSpPr>
        <p:sp>
          <p:nvSpPr>
            <p:cNvPr id="394" name="Line 278">
              <a:extLst>
                <a:ext uri="{FF2B5EF4-FFF2-40B4-BE49-F238E27FC236}">
                  <a16:creationId xmlns:a16="http://schemas.microsoft.com/office/drawing/2014/main" id="{3C1D3EEE-731E-4D35-8E3F-B7369B792B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395" name="Line 279">
              <a:extLst>
                <a:ext uri="{FF2B5EF4-FFF2-40B4-BE49-F238E27FC236}">
                  <a16:creationId xmlns:a16="http://schemas.microsoft.com/office/drawing/2014/main" id="{8F8B3F3D-4A88-4922-922F-202D25B625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96" name="Picture 282" descr="Передача-данных">
              <a:extLst>
                <a:ext uri="{FF2B5EF4-FFF2-40B4-BE49-F238E27FC236}">
                  <a16:creationId xmlns:a16="http://schemas.microsoft.com/office/drawing/2014/main" id="{59F57959-13EA-4B2B-8F25-138AD53F72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7" name="Line 283">
              <a:extLst>
                <a:ext uri="{FF2B5EF4-FFF2-40B4-BE49-F238E27FC236}">
                  <a16:creationId xmlns:a16="http://schemas.microsoft.com/office/drawing/2014/main" id="{F5A7DBF8-0F62-4F5D-A638-4781256F60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398" name="Picture 284" descr="Телефон">
              <a:extLst>
                <a:ext uri="{FF2B5EF4-FFF2-40B4-BE49-F238E27FC236}">
                  <a16:creationId xmlns:a16="http://schemas.microsoft.com/office/drawing/2014/main" id="{4F1190CA-FE4C-40A6-BB7B-88DF801DB8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99" name="Picture 846" descr="Сотовый-телефон">
            <a:extLst>
              <a:ext uri="{FF2B5EF4-FFF2-40B4-BE49-F238E27FC236}">
                <a16:creationId xmlns:a16="http://schemas.microsoft.com/office/drawing/2014/main" id="{45D9A98B-91FD-4133-A39D-C0D8F83DC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8672627" y="4876324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0" name="Text Box 117">
            <a:extLst>
              <a:ext uri="{FF2B5EF4-FFF2-40B4-BE49-F238E27FC236}">
                <a16:creationId xmlns:a16="http://schemas.microsoft.com/office/drawing/2014/main" id="{81E344A1-CBC9-44FD-814C-AA0011BC7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1345" y="3974439"/>
            <a:ext cx="700768" cy="145040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Филиал </a:t>
            </a:r>
            <a:r>
              <a:rPr lang="ru-RU" sz="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ЦГиЭ</a:t>
            </a: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в РБ в районе</a:t>
            </a:r>
          </a:p>
        </p:txBody>
      </p:sp>
      <p:sp>
        <p:nvSpPr>
          <p:cNvPr id="401" name="Rectangle 116">
            <a:extLst>
              <a:ext uri="{FF2B5EF4-FFF2-40B4-BE49-F238E27FC236}">
                <a16:creationId xmlns:a16="http://schemas.microsoft.com/office/drawing/2014/main" id="{7ABF23CB-6C19-41F0-9FD5-3DDD1C3E1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3356" y="3903133"/>
            <a:ext cx="530679" cy="158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402" name="Line 118">
            <a:extLst>
              <a:ext uri="{FF2B5EF4-FFF2-40B4-BE49-F238E27FC236}">
                <a16:creationId xmlns:a16="http://schemas.microsoft.com/office/drawing/2014/main" id="{488DBBE2-00FC-44E0-91B4-9535471BCC0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93356" y="4174142"/>
            <a:ext cx="53067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403" name="Text Box 636">
            <a:extLst>
              <a:ext uri="{FF2B5EF4-FFF2-40B4-BE49-F238E27FC236}">
                <a16:creationId xmlns:a16="http://schemas.microsoft.com/office/drawing/2014/main" id="{0CECD97B-39A4-470E-A045-1786242FE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9769" y="3873651"/>
            <a:ext cx="131952" cy="158277"/>
          </a:xfrm>
          <a:prstGeom prst="rect">
            <a:avLst/>
          </a:prstGeom>
          <a:noFill/>
          <a:ln>
            <a:noFill/>
          </a:ln>
        </p:spPr>
        <p:txBody>
          <a:bodyPr wrap="none" lIns="65306" tIns="32653" rIns="65306" bIns="326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600"/>
          </a:p>
        </p:txBody>
      </p:sp>
      <p:grpSp>
        <p:nvGrpSpPr>
          <p:cNvPr id="404" name="Group 971">
            <a:extLst>
              <a:ext uri="{FF2B5EF4-FFF2-40B4-BE49-F238E27FC236}">
                <a16:creationId xmlns:a16="http://schemas.microsoft.com/office/drawing/2014/main" id="{D4E48711-DD46-4EE9-9C9C-C0CD1BE20D43}"/>
              </a:ext>
            </a:extLst>
          </p:cNvPr>
          <p:cNvGrpSpPr>
            <a:grpSpLocks/>
          </p:cNvGrpSpPr>
          <p:nvPr/>
        </p:nvGrpSpPr>
        <p:grpSpPr bwMode="auto">
          <a:xfrm>
            <a:off x="9447356" y="4482571"/>
            <a:ext cx="192768" cy="310696"/>
            <a:chOff x="4266" y="2651"/>
            <a:chExt cx="121" cy="196"/>
          </a:xfrm>
        </p:grpSpPr>
        <p:sp>
          <p:nvSpPr>
            <p:cNvPr id="405" name="Line 300">
              <a:extLst>
                <a:ext uri="{FF2B5EF4-FFF2-40B4-BE49-F238E27FC236}">
                  <a16:creationId xmlns:a16="http://schemas.microsoft.com/office/drawing/2014/main" id="{E8BF47CA-0DD7-47BA-B757-7F3F91FBC3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06" name="Line 301">
              <a:extLst>
                <a:ext uri="{FF2B5EF4-FFF2-40B4-BE49-F238E27FC236}">
                  <a16:creationId xmlns:a16="http://schemas.microsoft.com/office/drawing/2014/main" id="{03827518-12B8-4BFE-9688-BCC0F28B2C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07" name="Picture 302" descr="Телефон">
              <a:extLst>
                <a:ext uri="{FF2B5EF4-FFF2-40B4-BE49-F238E27FC236}">
                  <a16:creationId xmlns:a16="http://schemas.microsoft.com/office/drawing/2014/main" id="{384687A6-601C-4C27-8CE2-516A747AB1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8" name="Picture 303" descr="Факс">
              <a:extLst>
                <a:ext uri="{FF2B5EF4-FFF2-40B4-BE49-F238E27FC236}">
                  <a16:creationId xmlns:a16="http://schemas.microsoft.com/office/drawing/2014/main" id="{1228E4D8-1249-4A4F-82EE-670471F1EE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9" name="Line 304">
              <a:extLst>
                <a:ext uri="{FF2B5EF4-FFF2-40B4-BE49-F238E27FC236}">
                  <a16:creationId xmlns:a16="http://schemas.microsoft.com/office/drawing/2014/main" id="{A41E9E7F-AFF5-49B7-AD23-BDDB162761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grpSp>
        <p:nvGrpSpPr>
          <p:cNvPr id="410" name="Group 977">
            <a:extLst>
              <a:ext uri="{FF2B5EF4-FFF2-40B4-BE49-F238E27FC236}">
                <a16:creationId xmlns:a16="http://schemas.microsoft.com/office/drawing/2014/main" id="{5593BF5D-0D1E-4B85-9059-514B53789BF5}"/>
              </a:ext>
            </a:extLst>
          </p:cNvPr>
          <p:cNvGrpSpPr>
            <a:grpSpLocks/>
          </p:cNvGrpSpPr>
          <p:nvPr/>
        </p:nvGrpSpPr>
        <p:grpSpPr bwMode="auto">
          <a:xfrm>
            <a:off x="9374784" y="5058607"/>
            <a:ext cx="314099" cy="265339"/>
            <a:chOff x="5420" y="1616"/>
            <a:chExt cx="198" cy="167"/>
          </a:xfrm>
        </p:grpSpPr>
        <p:sp>
          <p:nvSpPr>
            <p:cNvPr id="411" name="Line 278">
              <a:extLst>
                <a:ext uri="{FF2B5EF4-FFF2-40B4-BE49-F238E27FC236}">
                  <a16:creationId xmlns:a16="http://schemas.microsoft.com/office/drawing/2014/main" id="{9964D5F2-64DC-4ADB-8D1A-F2839B4BE6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12" name="Line 279">
              <a:extLst>
                <a:ext uri="{FF2B5EF4-FFF2-40B4-BE49-F238E27FC236}">
                  <a16:creationId xmlns:a16="http://schemas.microsoft.com/office/drawing/2014/main" id="{0EA0543C-30A7-42DD-9213-B31ADA7C01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13" name="Picture 282" descr="Передача-данных">
              <a:extLst>
                <a:ext uri="{FF2B5EF4-FFF2-40B4-BE49-F238E27FC236}">
                  <a16:creationId xmlns:a16="http://schemas.microsoft.com/office/drawing/2014/main" id="{B7D6E734-8011-4600-A22B-EA57BD2CDC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4" name="Line 283">
              <a:extLst>
                <a:ext uri="{FF2B5EF4-FFF2-40B4-BE49-F238E27FC236}">
                  <a16:creationId xmlns:a16="http://schemas.microsoft.com/office/drawing/2014/main" id="{5CEAA9AE-3C5D-45EE-A303-269A1C2681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15" name="Picture 284" descr="Телефон">
              <a:extLst>
                <a:ext uri="{FF2B5EF4-FFF2-40B4-BE49-F238E27FC236}">
                  <a16:creationId xmlns:a16="http://schemas.microsoft.com/office/drawing/2014/main" id="{20C5C0DD-4C18-43D6-9FBA-14C889FBFC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6" name="Picture 846" descr="Сотовый-телефон">
            <a:extLst>
              <a:ext uri="{FF2B5EF4-FFF2-40B4-BE49-F238E27FC236}">
                <a16:creationId xmlns:a16="http://schemas.microsoft.com/office/drawing/2014/main" id="{86367610-A1C3-47CB-82FA-30E84F3E4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9276133" y="4869241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7" name="Text Box 117">
            <a:extLst>
              <a:ext uri="{FF2B5EF4-FFF2-40B4-BE49-F238E27FC236}">
                <a16:creationId xmlns:a16="http://schemas.microsoft.com/office/drawing/2014/main" id="{EAD2CBA0-0BF2-4F24-8C74-E9DAB05A9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8462" y="4038887"/>
            <a:ext cx="700768" cy="52707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ЦРБ</a:t>
            </a:r>
          </a:p>
        </p:txBody>
      </p:sp>
      <p:sp>
        <p:nvSpPr>
          <p:cNvPr id="418" name="Text Box 636">
            <a:extLst>
              <a:ext uri="{FF2B5EF4-FFF2-40B4-BE49-F238E27FC236}">
                <a16:creationId xmlns:a16="http://schemas.microsoft.com/office/drawing/2014/main" id="{D94F3864-49A1-47AF-BD78-88E7A1FFD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9719" y="3880734"/>
            <a:ext cx="131952" cy="158277"/>
          </a:xfrm>
          <a:prstGeom prst="rect">
            <a:avLst/>
          </a:prstGeom>
          <a:noFill/>
          <a:ln>
            <a:noFill/>
          </a:ln>
        </p:spPr>
        <p:txBody>
          <a:bodyPr wrap="none" lIns="65306" tIns="32653" rIns="65306" bIns="326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600"/>
          </a:p>
        </p:txBody>
      </p:sp>
      <p:grpSp>
        <p:nvGrpSpPr>
          <p:cNvPr id="419" name="Group 971">
            <a:extLst>
              <a:ext uri="{FF2B5EF4-FFF2-40B4-BE49-F238E27FC236}">
                <a16:creationId xmlns:a16="http://schemas.microsoft.com/office/drawing/2014/main" id="{7BBE4718-A02E-4DC3-A1EA-C246E0A553B7}"/>
              </a:ext>
            </a:extLst>
          </p:cNvPr>
          <p:cNvGrpSpPr>
            <a:grpSpLocks/>
          </p:cNvGrpSpPr>
          <p:nvPr/>
        </p:nvGrpSpPr>
        <p:grpSpPr bwMode="auto">
          <a:xfrm>
            <a:off x="9457306" y="4489654"/>
            <a:ext cx="192768" cy="310696"/>
            <a:chOff x="4266" y="2651"/>
            <a:chExt cx="121" cy="196"/>
          </a:xfrm>
        </p:grpSpPr>
        <p:sp>
          <p:nvSpPr>
            <p:cNvPr id="420" name="Line 300">
              <a:extLst>
                <a:ext uri="{FF2B5EF4-FFF2-40B4-BE49-F238E27FC236}">
                  <a16:creationId xmlns:a16="http://schemas.microsoft.com/office/drawing/2014/main" id="{145DF1CD-2EF1-440B-954F-8E00AF736D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21" name="Line 301">
              <a:extLst>
                <a:ext uri="{FF2B5EF4-FFF2-40B4-BE49-F238E27FC236}">
                  <a16:creationId xmlns:a16="http://schemas.microsoft.com/office/drawing/2014/main" id="{834219A3-693C-471A-BE6D-EAFBEA5B60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22" name="Picture 302" descr="Телефон">
              <a:extLst>
                <a:ext uri="{FF2B5EF4-FFF2-40B4-BE49-F238E27FC236}">
                  <a16:creationId xmlns:a16="http://schemas.microsoft.com/office/drawing/2014/main" id="{4E3290E6-81FE-4AB8-B4B0-C88070FC2D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3" name="Picture 303" descr="Факс">
              <a:extLst>
                <a:ext uri="{FF2B5EF4-FFF2-40B4-BE49-F238E27FC236}">
                  <a16:creationId xmlns:a16="http://schemas.microsoft.com/office/drawing/2014/main" id="{8A1371A9-8B56-4E80-8255-AE6B1CF12C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4" name="Line 304">
              <a:extLst>
                <a:ext uri="{FF2B5EF4-FFF2-40B4-BE49-F238E27FC236}">
                  <a16:creationId xmlns:a16="http://schemas.microsoft.com/office/drawing/2014/main" id="{F0D2D543-109D-474E-8C2F-97D963AC67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sp>
        <p:nvSpPr>
          <p:cNvPr id="425" name="Rectangle 116">
            <a:extLst>
              <a:ext uri="{FF2B5EF4-FFF2-40B4-BE49-F238E27FC236}">
                <a16:creationId xmlns:a16="http://schemas.microsoft.com/office/drawing/2014/main" id="{32544BBE-2D67-4188-AA98-693437C49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812" y="3903133"/>
            <a:ext cx="530679" cy="158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426" name="Line 118">
            <a:extLst>
              <a:ext uri="{FF2B5EF4-FFF2-40B4-BE49-F238E27FC236}">
                <a16:creationId xmlns:a16="http://schemas.microsoft.com/office/drawing/2014/main" id="{E7027E2B-71FC-4B83-BCE5-10BF0139D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06812" y="4174142"/>
            <a:ext cx="53067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427" name="Text Box 636">
            <a:extLst>
              <a:ext uri="{FF2B5EF4-FFF2-40B4-BE49-F238E27FC236}">
                <a16:creationId xmlns:a16="http://schemas.microsoft.com/office/drawing/2014/main" id="{35B56785-978C-4A5F-A59D-E210A0417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3225" y="3873651"/>
            <a:ext cx="131952" cy="158277"/>
          </a:xfrm>
          <a:prstGeom prst="rect">
            <a:avLst/>
          </a:prstGeom>
          <a:noFill/>
          <a:ln>
            <a:noFill/>
          </a:ln>
        </p:spPr>
        <p:txBody>
          <a:bodyPr wrap="none" lIns="65306" tIns="32653" rIns="65306" bIns="326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600"/>
          </a:p>
        </p:txBody>
      </p:sp>
      <p:grpSp>
        <p:nvGrpSpPr>
          <p:cNvPr id="428" name="Group 971">
            <a:extLst>
              <a:ext uri="{FF2B5EF4-FFF2-40B4-BE49-F238E27FC236}">
                <a16:creationId xmlns:a16="http://schemas.microsoft.com/office/drawing/2014/main" id="{498D1514-F42B-40E3-975A-CC26F113765F}"/>
              </a:ext>
            </a:extLst>
          </p:cNvPr>
          <p:cNvGrpSpPr>
            <a:grpSpLocks/>
          </p:cNvGrpSpPr>
          <p:nvPr/>
        </p:nvGrpSpPr>
        <p:grpSpPr bwMode="auto">
          <a:xfrm>
            <a:off x="10060812" y="4482571"/>
            <a:ext cx="192768" cy="310696"/>
            <a:chOff x="4266" y="2651"/>
            <a:chExt cx="121" cy="196"/>
          </a:xfrm>
        </p:grpSpPr>
        <p:sp>
          <p:nvSpPr>
            <p:cNvPr id="429" name="Line 300">
              <a:extLst>
                <a:ext uri="{FF2B5EF4-FFF2-40B4-BE49-F238E27FC236}">
                  <a16:creationId xmlns:a16="http://schemas.microsoft.com/office/drawing/2014/main" id="{3A20B0EA-0C26-4C06-8F54-62B40BB479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30" name="Line 301">
              <a:extLst>
                <a:ext uri="{FF2B5EF4-FFF2-40B4-BE49-F238E27FC236}">
                  <a16:creationId xmlns:a16="http://schemas.microsoft.com/office/drawing/2014/main" id="{4C01959B-ADEF-40F2-BA7C-06358BAC28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31" name="Picture 302" descr="Телефон">
              <a:extLst>
                <a:ext uri="{FF2B5EF4-FFF2-40B4-BE49-F238E27FC236}">
                  <a16:creationId xmlns:a16="http://schemas.microsoft.com/office/drawing/2014/main" id="{139BAF7B-ED02-4A0F-9AE4-D9FEF9CC01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2" name="Picture 303" descr="Факс">
              <a:extLst>
                <a:ext uri="{FF2B5EF4-FFF2-40B4-BE49-F238E27FC236}">
                  <a16:creationId xmlns:a16="http://schemas.microsoft.com/office/drawing/2014/main" id="{C59379AF-D9D1-4886-89A3-BC0FFA282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3" name="Line 304">
              <a:extLst>
                <a:ext uri="{FF2B5EF4-FFF2-40B4-BE49-F238E27FC236}">
                  <a16:creationId xmlns:a16="http://schemas.microsoft.com/office/drawing/2014/main" id="{00AA4D03-E33F-4407-8D74-9A9BDDC55F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grpSp>
        <p:nvGrpSpPr>
          <p:cNvPr id="434" name="Group 977">
            <a:extLst>
              <a:ext uri="{FF2B5EF4-FFF2-40B4-BE49-F238E27FC236}">
                <a16:creationId xmlns:a16="http://schemas.microsoft.com/office/drawing/2014/main" id="{F7C26E84-574C-4BE1-B128-594EBC1F2564}"/>
              </a:ext>
            </a:extLst>
          </p:cNvPr>
          <p:cNvGrpSpPr>
            <a:grpSpLocks/>
          </p:cNvGrpSpPr>
          <p:nvPr/>
        </p:nvGrpSpPr>
        <p:grpSpPr bwMode="auto">
          <a:xfrm>
            <a:off x="9988240" y="5058607"/>
            <a:ext cx="314099" cy="265339"/>
            <a:chOff x="5420" y="1616"/>
            <a:chExt cx="198" cy="167"/>
          </a:xfrm>
        </p:grpSpPr>
        <p:sp>
          <p:nvSpPr>
            <p:cNvPr id="435" name="Line 278">
              <a:extLst>
                <a:ext uri="{FF2B5EF4-FFF2-40B4-BE49-F238E27FC236}">
                  <a16:creationId xmlns:a16="http://schemas.microsoft.com/office/drawing/2014/main" id="{3C6B697D-DBBA-49E5-9AC0-A845706625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36" name="Line 279">
              <a:extLst>
                <a:ext uri="{FF2B5EF4-FFF2-40B4-BE49-F238E27FC236}">
                  <a16:creationId xmlns:a16="http://schemas.microsoft.com/office/drawing/2014/main" id="{0B915BE0-BD35-4A3D-8B50-408FB98DC3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37" name="Picture 282" descr="Передача-данных">
              <a:extLst>
                <a:ext uri="{FF2B5EF4-FFF2-40B4-BE49-F238E27FC236}">
                  <a16:creationId xmlns:a16="http://schemas.microsoft.com/office/drawing/2014/main" id="{06F4C8EA-2233-4CF8-863A-AF729C5E11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8" name="Line 283">
              <a:extLst>
                <a:ext uri="{FF2B5EF4-FFF2-40B4-BE49-F238E27FC236}">
                  <a16:creationId xmlns:a16="http://schemas.microsoft.com/office/drawing/2014/main" id="{19099A52-5A67-46C2-9B7D-581F45C60E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39" name="Picture 284" descr="Телефон">
              <a:extLst>
                <a:ext uri="{FF2B5EF4-FFF2-40B4-BE49-F238E27FC236}">
                  <a16:creationId xmlns:a16="http://schemas.microsoft.com/office/drawing/2014/main" id="{D18867EB-ACDA-4627-9E9E-056E93DD88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40" name="Picture 846" descr="Сотовый-телефон">
            <a:extLst>
              <a:ext uri="{FF2B5EF4-FFF2-40B4-BE49-F238E27FC236}">
                <a16:creationId xmlns:a16="http://schemas.microsoft.com/office/drawing/2014/main" id="{03A30AC2-63F4-430B-88BA-D6A322AEA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9889589" y="4869241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1" name="Text Box 117">
            <a:extLst>
              <a:ext uri="{FF2B5EF4-FFF2-40B4-BE49-F238E27FC236}">
                <a16:creationId xmlns:a16="http://schemas.microsoft.com/office/drawing/2014/main" id="{1FF2907E-4AED-418E-A406-12D383BCC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1918" y="4038887"/>
            <a:ext cx="700768" cy="52707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Пост ЦГМС</a:t>
            </a:r>
          </a:p>
        </p:txBody>
      </p:sp>
      <p:sp>
        <p:nvSpPr>
          <p:cNvPr id="442" name="Text Box 636">
            <a:extLst>
              <a:ext uri="{FF2B5EF4-FFF2-40B4-BE49-F238E27FC236}">
                <a16:creationId xmlns:a16="http://schemas.microsoft.com/office/drawing/2014/main" id="{A7DE9805-D61A-444F-B3D5-1D2592F5C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3003" y="3880734"/>
            <a:ext cx="131952" cy="158277"/>
          </a:xfrm>
          <a:prstGeom prst="rect">
            <a:avLst/>
          </a:prstGeom>
          <a:noFill/>
          <a:ln>
            <a:noFill/>
          </a:ln>
        </p:spPr>
        <p:txBody>
          <a:bodyPr wrap="none" lIns="65306" tIns="32653" rIns="65306" bIns="326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600"/>
          </a:p>
        </p:txBody>
      </p:sp>
      <p:grpSp>
        <p:nvGrpSpPr>
          <p:cNvPr id="443" name="Group 971">
            <a:extLst>
              <a:ext uri="{FF2B5EF4-FFF2-40B4-BE49-F238E27FC236}">
                <a16:creationId xmlns:a16="http://schemas.microsoft.com/office/drawing/2014/main" id="{28437339-58D7-477E-8F2E-9CA3772FABD2}"/>
              </a:ext>
            </a:extLst>
          </p:cNvPr>
          <p:cNvGrpSpPr>
            <a:grpSpLocks/>
          </p:cNvGrpSpPr>
          <p:nvPr/>
        </p:nvGrpSpPr>
        <p:grpSpPr bwMode="auto">
          <a:xfrm>
            <a:off x="10050590" y="4489654"/>
            <a:ext cx="192768" cy="310696"/>
            <a:chOff x="4266" y="2651"/>
            <a:chExt cx="121" cy="196"/>
          </a:xfrm>
        </p:grpSpPr>
        <p:sp>
          <p:nvSpPr>
            <p:cNvPr id="444" name="Line 300">
              <a:extLst>
                <a:ext uri="{FF2B5EF4-FFF2-40B4-BE49-F238E27FC236}">
                  <a16:creationId xmlns:a16="http://schemas.microsoft.com/office/drawing/2014/main" id="{AB3C61E4-BA2A-40F0-BF85-D9ABA8109C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45" name="Line 301">
              <a:extLst>
                <a:ext uri="{FF2B5EF4-FFF2-40B4-BE49-F238E27FC236}">
                  <a16:creationId xmlns:a16="http://schemas.microsoft.com/office/drawing/2014/main" id="{F4BD2AC9-E534-4444-A9E7-7733ECC394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46" name="Picture 302" descr="Телефон">
              <a:extLst>
                <a:ext uri="{FF2B5EF4-FFF2-40B4-BE49-F238E27FC236}">
                  <a16:creationId xmlns:a16="http://schemas.microsoft.com/office/drawing/2014/main" id="{5C19CBA9-48F5-4DDE-AD94-EDA29004CF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7" name="Picture 303" descr="Факс">
              <a:extLst>
                <a:ext uri="{FF2B5EF4-FFF2-40B4-BE49-F238E27FC236}">
                  <a16:creationId xmlns:a16="http://schemas.microsoft.com/office/drawing/2014/main" id="{539D4118-7748-4E5B-88D6-C35A6FCE33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8" name="Line 304">
              <a:extLst>
                <a:ext uri="{FF2B5EF4-FFF2-40B4-BE49-F238E27FC236}">
                  <a16:creationId xmlns:a16="http://schemas.microsoft.com/office/drawing/2014/main" id="{82CFDA47-3165-4A70-9BB1-DF23188E55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sp>
        <p:nvSpPr>
          <p:cNvPr id="449" name="Rectangle 116">
            <a:extLst>
              <a:ext uri="{FF2B5EF4-FFF2-40B4-BE49-F238E27FC236}">
                <a16:creationId xmlns:a16="http://schemas.microsoft.com/office/drawing/2014/main" id="{B9E802C8-2488-4E63-9824-426183967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0096" y="3903133"/>
            <a:ext cx="530679" cy="158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450" name="Line 118">
            <a:extLst>
              <a:ext uri="{FF2B5EF4-FFF2-40B4-BE49-F238E27FC236}">
                <a16:creationId xmlns:a16="http://schemas.microsoft.com/office/drawing/2014/main" id="{BBD2F689-4F2B-47A8-AD7E-2E3A01F22F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00096" y="4174142"/>
            <a:ext cx="53067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451" name="Text Box 636">
            <a:extLst>
              <a:ext uri="{FF2B5EF4-FFF2-40B4-BE49-F238E27FC236}">
                <a16:creationId xmlns:a16="http://schemas.microsoft.com/office/drawing/2014/main" id="{B77498F5-BC7E-41C0-BF53-9B87D44CF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6509" y="3873651"/>
            <a:ext cx="131952" cy="158277"/>
          </a:xfrm>
          <a:prstGeom prst="rect">
            <a:avLst/>
          </a:prstGeom>
          <a:noFill/>
          <a:ln>
            <a:noFill/>
          </a:ln>
        </p:spPr>
        <p:txBody>
          <a:bodyPr wrap="none" lIns="65306" tIns="32653" rIns="65306" bIns="326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600"/>
          </a:p>
        </p:txBody>
      </p:sp>
      <p:grpSp>
        <p:nvGrpSpPr>
          <p:cNvPr id="452" name="Group 971">
            <a:extLst>
              <a:ext uri="{FF2B5EF4-FFF2-40B4-BE49-F238E27FC236}">
                <a16:creationId xmlns:a16="http://schemas.microsoft.com/office/drawing/2014/main" id="{9B8B231F-4860-4B93-8179-D65F8B4D57CC}"/>
              </a:ext>
            </a:extLst>
          </p:cNvPr>
          <p:cNvGrpSpPr>
            <a:grpSpLocks/>
          </p:cNvGrpSpPr>
          <p:nvPr/>
        </p:nvGrpSpPr>
        <p:grpSpPr bwMode="auto">
          <a:xfrm>
            <a:off x="10654096" y="4482571"/>
            <a:ext cx="192768" cy="310696"/>
            <a:chOff x="4266" y="2651"/>
            <a:chExt cx="121" cy="196"/>
          </a:xfrm>
        </p:grpSpPr>
        <p:sp>
          <p:nvSpPr>
            <p:cNvPr id="453" name="Line 300">
              <a:extLst>
                <a:ext uri="{FF2B5EF4-FFF2-40B4-BE49-F238E27FC236}">
                  <a16:creationId xmlns:a16="http://schemas.microsoft.com/office/drawing/2014/main" id="{B0E9A33B-2F9C-4444-829C-8DA7518496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54" name="Line 301">
              <a:extLst>
                <a:ext uri="{FF2B5EF4-FFF2-40B4-BE49-F238E27FC236}">
                  <a16:creationId xmlns:a16="http://schemas.microsoft.com/office/drawing/2014/main" id="{4BBD62C2-462B-401D-9A14-7CF3B27C0A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55" name="Picture 302" descr="Телефон">
              <a:extLst>
                <a:ext uri="{FF2B5EF4-FFF2-40B4-BE49-F238E27FC236}">
                  <a16:creationId xmlns:a16="http://schemas.microsoft.com/office/drawing/2014/main" id="{73944A00-316D-4DF0-97C1-D5E4488645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6" name="Picture 303" descr="Факс">
              <a:extLst>
                <a:ext uri="{FF2B5EF4-FFF2-40B4-BE49-F238E27FC236}">
                  <a16:creationId xmlns:a16="http://schemas.microsoft.com/office/drawing/2014/main" id="{A7648C69-CA38-4D34-8815-B0E229C498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7" name="Line 304">
              <a:extLst>
                <a:ext uri="{FF2B5EF4-FFF2-40B4-BE49-F238E27FC236}">
                  <a16:creationId xmlns:a16="http://schemas.microsoft.com/office/drawing/2014/main" id="{4EAE18D4-D922-4F1A-9123-A7753871AA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grpSp>
        <p:nvGrpSpPr>
          <p:cNvPr id="458" name="Group 977">
            <a:extLst>
              <a:ext uri="{FF2B5EF4-FFF2-40B4-BE49-F238E27FC236}">
                <a16:creationId xmlns:a16="http://schemas.microsoft.com/office/drawing/2014/main" id="{1F182D7E-BCFF-479E-908F-6D8300A3EBCE}"/>
              </a:ext>
            </a:extLst>
          </p:cNvPr>
          <p:cNvGrpSpPr>
            <a:grpSpLocks/>
          </p:cNvGrpSpPr>
          <p:nvPr/>
        </p:nvGrpSpPr>
        <p:grpSpPr bwMode="auto">
          <a:xfrm>
            <a:off x="10581524" y="5058607"/>
            <a:ext cx="314099" cy="265339"/>
            <a:chOff x="5420" y="1616"/>
            <a:chExt cx="198" cy="167"/>
          </a:xfrm>
        </p:grpSpPr>
        <p:sp>
          <p:nvSpPr>
            <p:cNvPr id="459" name="Line 278">
              <a:extLst>
                <a:ext uri="{FF2B5EF4-FFF2-40B4-BE49-F238E27FC236}">
                  <a16:creationId xmlns:a16="http://schemas.microsoft.com/office/drawing/2014/main" id="{FA4FB21C-F076-4505-AB2F-779BEB5BF4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60" name="Line 279">
              <a:extLst>
                <a:ext uri="{FF2B5EF4-FFF2-40B4-BE49-F238E27FC236}">
                  <a16:creationId xmlns:a16="http://schemas.microsoft.com/office/drawing/2014/main" id="{BD89EBE1-2C01-4D31-9B0F-A7FB9455D1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61" name="Picture 282" descr="Передача-данных">
              <a:extLst>
                <a:ext uri="{FF2B5EF4-FFF2-40B4-BE49-F238E27FC236}">
                  <a16:creationId xmlns:a16="http://schemas.microsoft.com/office/drawing/2014/main" id="{1D6D574E-03CC-438A-97A3-80F21B389D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2" name="Line 283">
              <a:extLst>
                <a:ext uri="{FF2B5EF4-FFF2-40B4-BE49-F238E27FC236}">
                  <a16:creationId xmlns:a16="http://schemas.microsoft.com/office/drawing/2014/main" id="{12D7650E-09D2-4FD0-8AF5-EF885E19AC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63" name="Picture 284" descr="Телефон">
              <a:extLst>
                <a:ext uri="{FF2B5EF4-FFF2-40B4-BE49-F238E27FC236}">
                  <a16:creationId xmlns:a16="http://schemas.microsoft.com/office/drawing/2014/main" id="{0DC8D245-CCAA-4BEC-9E25-61E0EB0E40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64" name="Picture 846" descr="Сотовый-телефон">
            <a:extLst>
              <a:ext uri="{FF2B5EF4-FFF2-40B4-BE49-F238E27FC236}">
                <a16:creationId xmlns:a16="http://schemas.microsoft.com/office/drawing/2014/main" id="{0C0C8F07-CAA0-4BD3-9634-DEC0447EC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0482873" y="4869241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5" name="Text Box 117">
            <a:extLst>
              <a:ext uri="{FF2B5EF4-FFF2-40B4-BE49-F238E27FC236}">
                <a16:creationId xmlns:a16="http://schemas.microsoft.com/office/drawing/2014/main" id="{69CB3D21-98A0-4A2B-AB5F-BD25EC5CA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8491" y="3995213"/>
            <a:ext cx="700768" cy="98873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Объектовая лаборатория</a:t>
            </a:r>
          </a:p>
        </p:txBody>
      </p:sp>
      <p:sp>
        <p:nvSpPr>
          <p:cNvPr id="467" name="Rectangle 116">
            <a:extLst>
              <a:ext uri="{FF2B5EF4-FFF2-40B4-BE49-F238E27FC236}">
                <a16:creationId xmlns:a16="http://schemas.microsoft.com/office/drawing/2014/main" id="{CCBE4F2E-850C-435D-8FAA-73AB260D5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5563" y="3907050"/>
            <a:ext cx="530679" cy="158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44" tIns="45675" rIns="91344" bIns="45675" anchor="ctr"/>
          <a:lstStyle>
            <a:lvl1pPr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2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z="1900">
              <a:solidFill>
                <a:srgbClr val="000000"/>
              </a:solidFill>
            </a:endParaRPr>
          </a:p>
        </p:txBody>
      </p:sp>
      <p:sp>
        <p:nvSpPr>
          <p:cNvPr id="468" name="Line 118">
            <a:extLst>
              <a:ext uri="{FF2B5EF4-FFF2-40B4-BE49-F238E27FC236}">
                <a16:creationId xmlns:a16="http://schemas.microsoft.com/office/drawing/2014/main" id="{53C30015-D597-40BE-B245-A4945D796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95563" y="4178059"/>
            <a:ext cx="530679" cy="1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1286"/>
          </a:p>
        </p:txBody>
      </p:sp>
      <p:sp>
        <p:nvSpPr>
          <p:cNvPr id="469" name="Text Box 636">
            <a:extLst>
              <a:ext uri="{FF2B5EF4-FFF2-40B4-BE49-F238E27FC236}">
                <a16:creationId xmlns:a16="http://schemas.microsoft.com/office/drawing/2014/main" id="{83BD7CE6-F4BC-4EF6-9018-C37DB5132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51976" y="3877568"/>
            <a:ext cx="131952" cy="158277"/>
          </a:xfrm>
          <a:prstGeom prst="rect">
            <a:avLst/>
          </a:prstGeom>
          <a:noFill/>
          <a:ln>
            <a:noFill/>
          </a:ln>
        </p:spPr>
        <p:txBody>
          <a:bodyPr wrap="none" lIns="65306" tIns="32653" rIns="65306" bIns="326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600"/>
          </a:p>
        </p:txBody>
      </p:sp>
      <p:grpSp>
        <p:nvGrpSpPr>
          <p:cNvPr id="470" name="Group 971">
            <a:extLst>
              <a:ext uri="{FF2B5EF4-FFF2-40B4-BE49-F238E27FC236}">
                <a16:creationId xmlns:a16="http://schemas.microsoft.com/office/drawing/2014/main" id="{F76276C2-7910-43FB-8D69-2E3C28F86B67}"/>
              </a:ext>
            </a:extLst>
          </p:cNvPr>
          <p:cNvGrpSpPr>
            <a:grpSpLocks/>
          </p:cNvGrpSpPr>
          <p:nvPr/>
        </p:nvGrpSpPr>
        <p:grpSpPr bwMode="auto">
          <a:xfrm>
            <a:off x="11249563" y="4486488"/>
            <a:ext cx="192768" cy="310696"/>
            <a:chOff x="4266" y="2651"/>
            <a:chExt cx="121" cy="196"/>
          </a:xfrm>
        </p:grpSpPr>
        <p:sp>
          <p:nvSpPr>
            <p:cNvPr id="471" name="Line 300">
              <a:extLst>
                <a:ext uri="{FF2B5EF4-FFF2-40B4-BE49-F238E27FC236}">
                  <a16:creationId xmlns:a16="http://schemas.microsoft.com/office/drawing/2014/main" id="{DDB666D9-8A42-485B-BD8D-1223EC083B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651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72" name="Line 301">
              <a:extLst>
                <a:ext uri="{FF2B5EF4-FFF2-40B4-BE49-F238E27FC236}">
                  <a16:creationId xmlns:a16="http://schemas.microsoft.com/office/drawing/2014/main" id="{D33E43BA-060F-44D4-9C77-2C9E35B6AB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9" y="2802"/>
              <a:ext cx="42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73" name="Picture 302" descr="Телефон">
              <a:extLst>
                <a:ext uri="{FF2B5EF4-FFF2-40B4-BE49-F238E27FC236}">
                  <a16:creationId xmlns:a16="http://schemas.microsoft.com/office/drawing/2014/main" id="{FF387A3C-21F3-427F-B631-C140BBC0EE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11" y="2682"/>
              <a:ext cx="47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4" name="Picture 303" descr="Факс">
              <a:extLst>
                <a:ext uri="{FF2B5EF4-FFF2-40B4-BE49-F238E27FC236}">
                  <a16:creationId xmlns:a16="http://schemas.microsoft.com/office/drawing/2014/main" id="{258DB591-C077-4F36-933E-AC3F4FE3F8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11" y="2760"/>
              <a:ext cx="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5" name="Line 304">
              <a:extLst>
                <a:ext uri="{FF2B5EF4-FFF2-40B4-BE49-F238E27FC236}">
                  <a16:creationId xmlns:a16="http://schemas.microsoft.com/office/drawing/2014/main" id="{F2FA4B0E-EC4A-4D79-B8C2-4163070447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66" y="2726"/>
              <a:ext cx="4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</p:grpSp>
      <p:grpSp>
        <p:nvGrpSpPr>
          <p:cNvPr id="476" name="Group 977">
            <a:extLst>
              <a:ext uri="{FF2B5EF4-FFF2-40B4-BE49-F238E27FC236}">
                <a16:creationId xmlns:a16="http://schemas.microsoft.com/office/drawing/2014/main" id="{0C7B2948-1B5C-4239-BCC5-C02154F17410}"/>
              </a:ext>
            </a:extLst>
          </p:cNvPr>
          <p:cNvGrpSpPr>
            <a:grpSpLocks/>
          </p:cNvGrpSpPr>
          <p:nvPr/>
        </p:nvGrpSpPr>
        <p:grpSpPr bwMode="auto">
          <a:xfrm>
            <a:off x="11176991" y="5062524"/>
            <a:ext cx="314099" cy="265339"/>
            <a:chOff x="5420" y="1616"/>
            <a:chExt cx="198" cy="167"/>
          </a:xfrm>
        </p:grpSpPr>
        <p:sp>
          <p:nvSpPr>
            <p:cNvPr id="477" name="Line 278">
              <a:extLst>
                <a:ext uri="{FF2B5EF4-FFF2-40B4-BE49-F238E27FC236}">
                  <a16:creationId xmlns:a16="http://schemas.microsoft.com/office/drawing/2014/main" id="{75A726B5-F673-4771-9BB7-F6A574F5AC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753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sp>
          <p:nvSpPr>
            <p:cNvPr id="478" name="Line 279">
              <a:extLst>
                <a:ext uri="{FF2B5EF4-FFF2-40B4-BE49-F238E27FC236}">
                  <a16:creationId xmlns:a16="http://schemas.microsoft.com/office/drawing/2014/main" id="{7B5A8ADD-C01E-4B9A-905F-A92424AF9E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0" y="161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79" name="Picture 282" descr="Передача-данных">
              <a:extLst>
                <a:ext uri="{FF2B5EF4-FFF2-40B4-BE49-F238E27FC236}">
                  <a16:creationId xmlns:a16="http://schemas.microsoft.com/office/drawing/2014/main" id="{05573E0E-170C-4EAA-AD40-9BFC7797F9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483" y="1718"/>
              <a:ext cx="135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0" name="Line 283">
              <a:extLst>
                <a:ext uri="{FF2B5EF4-FFF2-40B4-BE49-F238E27FC236}">
                  <a16:creationId xmlns:a16="http://schemas.microsoft.com/office/drawing/2014/main" id="{41B1706A-B83F-4DE9-BC67-A9A76C1D33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0" y="1672"/>
              <a:ext cx="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86"/>
            </a:p>
          </p:txBody>
        </p:sp>
        <p:pic>
          <p:nvPicPr>
            <p:cNvPr id="481" name="Picture 284" descr="Телефон">
              <a:extLst>
                <a:ext uri="{FF2B5EF4-FFF2-40B4-BE49-F238E27FC236}">
                  <a16:creationId xmlns:a16="http://schemas.microsoft.com/office/drawing/2014/main" id="{712903AD-98A4-4E38-AFC0-913C4B84EC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487" y="1623"/>
              <a:ext cx="7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82" name="Picture 846" descr="Сотовый-телефон">
            <a:extLst>
              <a:ext uri="{FF2B5EF4-FFF2-40B4-BE49-F238E27FC236}">
                <a16:creationId xmlns:a16="http://schemas.microsoft.com/office/drawing/2014/main" id="{18256BDF-034E-4426-8FAE-52C7622FC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1078340" y="4873158"/>
            <a:ext cx="167821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3" name="Text Box 117">
            <a:extLst>
              <a:ext uri="{FF2B5EF4-FFF2-40B4-BE49-F238E27FC236}">
                <a16:creationId xmlns:a16="http://schemas.microsoft.com/office/drawing/2014/main" id="{E843B185-093C-402B-A640-FB626A738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3958" y="4004565"/>
            <a:ext cx="700768" cy="145040"/>
          </a:xfrm>
          <a:prstGeom prst="rect">
            <a:avLst/>
          </a:prstGeom>
          <a:noFill/>
          <a:ln>
            <a:noFill/>
          </a:ln>
        </p:spPr>
        <p:txBody>
          <a:bodyPr lIns="25679" tIns="0" rIns="25679" bIns="0">
            <a:spAutoFit/>
          </a:bodyPr>
          <a:lstStyle>
            <a:lvl1pPr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0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0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Лаборатория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600" dirty="0">
                <a:solidFill>
                  <a:srgbClr val="000000"/>
                </a:solidFill>
                <a:latin typeface="Times New Roman" panose="02020603050405020304" pitchFamily="18" charset="0"/>
              </a:rPr>
              <a:t>НИИ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132</Words>
  <Application>Microsoft Office PowerPoint</Application>
  <PresentationFormat>Широкоэкранный</PresentationFormat>
  <Paragraphs>59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15289</dc:creator>
  <cp:lastModifiedBy>15289</cp:lastModifiedBy>
  <cp:revision>3</cp:revision>
  <dcterms:created xsi:type="dcterms:W3CDTF">2021-04-16T03:08:36Z</dcterms:created>
  <dcterms:modified xsi:type="dcterms:W3CDTF">2021-04-16T03:36:40Z</dcterms:modified>
</cp:coreProperties>
</file>